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92" r:id="rId4"/>
    <p:sldId id="270" r:id="rId5"/>
    <p:sldId id="285" r:id="rId6"/>
    <p:sldId id="311" r:id="rId7"/>
    <p:sldId id="305" r:id="rId8"/>
    <p:sldId id="306" r:id="rId9"/>
    <p:sldId id="308" r:id="rId10"/>
    <p:sldId id="286" r:id="rId11"/>
    <p:sldId id="301" r:id="rId12"/>
    <p:sldId id="302" r:id="rId13"/>
    <p:sldId id="325" r:id="rId14"/>
    <p:sldId id="300" r:id="rId15"/>
    <p:sldId id="299" r:id="rId16"/>
    <p:sldId id="303" r:id="rId17"/>
    <p:sldId id="288" r:id="rId18"/>
    <p:sldId id="312" r:id="rId19"/>
    <p:sldId id="326" r:id="rId20"/>
    <p:sldId id="313" r:id="rId21"/>
    <p:sldId id="315" r:id="rId22"/>
    <p:sldId id="327" r:id="rId23"/>
    <p:sldId id="314" r:id="rId24"/>
    <p:sldId id="320" r:id="rId25"/>
    <p:sldId id="328" r:id="rId26"/>
    <p:sldId id="321" r:id="rId27"/>
    <p:sldId id="316" r:id="rId28"/>
    <p:sldId id="329" r:id="rId29"/>
    <p:sldId id="317" r:id="rId30"/>
    <p:sldId id="322" r:id="rId31"/>
    <p:sldId id="330" r:id="rId32"/>
    <p:sldId id="318" r:id="rId33"/>
    <p:sldId id="331" r:id="rId34"/>
    <p:sldId id="332" r:id="rId35"/>
    <p:sldId id="323" r:id="rId36"/>
    <p:sldId id="336" r:id="rId37"/>
    <p:sldId id="333" r:id="rId38"/>
    <p:sldId id="324" r:id="rId39"/>
    <p:sldId id="338" r:id="rId40"/>
    <p:sldId id="334" r:id="rId41"/>
    <p:sldId id="319" r:id="rId42"/>
    <p:sldId id="337" r:id="rId43"/>
    <p:sldId id="335" r:id="rId44"/>
    <p:sldId id="339" r:id="rId45"/>
    <p:sldId id="290" r:id="rId46"/>
    <p:sldId id="294" r:id="rId47"/>
    <p:sldId id="271" r:id="rId48"/>
    <p:sldId id="309" r:id="rId49"/>
    <p:sldId id="289" r:id="rId50"/>
    <p:sldId id="291" r:id="rId51"/>
    <p:sldId id="298" r:id="rId52"/>
    <p:sldId id="296" r:id="rId53"/>
    <p:sldId id="297" r:id="rId54"/>
    <p:sldId id="310" r:id="rId55"/>
    <p:sldId id="268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D9B0D0-DEDC-4C68-8839-A6D2AC38D1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D48CE2-D904-4EA1-BF07-B7DBC2BBFF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F7046-35C6-4B8B-BF52-AE233E122D39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282946-7DD5-4266-B234-21CDD53A32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67408E-0715-4B1A-ABEB-D6DBE3CE9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0B228-8F0B-4A75-B870-C2033F3AD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359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89B13-0A06-4186-B572-2A7744E8B258}" type="datetimeFigureOut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2142-0C59-4E07-AA1C-EAE50334DA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11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72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17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245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779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87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085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04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24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26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369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00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855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966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846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242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53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273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992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70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68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63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18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227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62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488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53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295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078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446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61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989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789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025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4513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018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0979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289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8147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728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151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220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073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3858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7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9747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691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057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0855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036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304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27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30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887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22142-0C59-4E07-AA1C-EAE50334DA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2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02402-6A52-4C00-AC7F-F8C7E9B8A4C0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49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5673-97C1-4F99-8C19-E69085A0F574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72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C085-A6E7-4F0C-8C95-6A919794B967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5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6A924-3D57-43B2-ABD1-E257EFAC82E2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696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C6DB-C832-48C1-9309-0D1BC5375FE2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85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2F26-AC01-431F-A6CB-D82C2CC49013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20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9B3C-768C-4DAE-904D-E318E256C883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6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5955E-749A-4FAC-B529-D077CC98C09E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034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4F4F-4E34-4B34-B7E0-4B5FCB59A25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20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5D32B-A3CD-470D-8321-5BE62910047C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95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0994-D129-4CE6-9E3D-A34F6505DAA0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57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C79B6-8A90-4887-AD7C-E641A28A0FE7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EFF4B-039B-4151-AA5B-E6F290D54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39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m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0" y="333822"/>
            <a:ext cx="3169926" cy="411481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1252939" y="1700808"/>
            <a:ext cx="9484730" cy="2457979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Group presentation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252939" y="5159868"/>
            <a:ext cx="9484730" cy="861420"/>
          </a:xfrm>
        </p:spPr>
        <p:txBody>
          <a:bodyPr/>
          <a:lstStyle/>
          <a:p>
            <a:r>
              <a:rPr lang="en-US" altLang="zh-CN" dirty="0"/>
              <a:t>Zhicheng Du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312CE1-8E6E-465C-BF7A-79A15FB27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2F48A-9D59-4EC0-8990-F0DA847A2F33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CEA09-E92D-4558-854C-820A1FEE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55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Imbalanced dataset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956" y="1069434"/>
            <a:ext cx="11061292" cy="250436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Weighted class</a:t>
            </a:r>
            <a:endParaRPr lang="en-US" altLang="zh-CN" sz="3600" dirty="0"/>
          </a:p>
          <a:p>
            <a:pPr algn="l"/>
            <a:r>
              <a:rPr lang="en-US" altLang="zh-CN" sz="3600" dirty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Over Sampling/ Under Sampling</a:t>
            </a:r>
            <a:r>
              <a:rPr lang="en-US" altLang="zh-CN" sz="3600" dirty="0"/>
              <a:t>/ Synthetic </a:t>
            </a:r>
            <a:r>
              <a:rPr lang="en-US" altLang="zh-CN" sz="3600" dirty="0" smtClean="0"/>
              <a:t>Data</a:t>
            </a:r>
            <a:endParaRPr lang="en-US" altLang="zh-CN" sz="3600" dirty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One-class classification(OCC)</a:t>
            </a:r>
            <a:endParaRPr lang="en-US" altLang="zh-CN" sz="3600" dirty="0"/>
          </a:p>
          <a:p>
            <a:pPr algn="l"/>
            <a:r>
              <a:rPr lang="en-US" altLang="zh-CN" sz="3600" dirty="0" smtClean="0"/>
              <a:t>Train : test = 7 : 3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5" y="3532056"/>
            <a:ext cx="6035541" cy="2924786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50" y="3778939"/>
            <a:ext cx="4885184" cy="26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Synthetic Data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128188"/>
            <a:ext cx="11061292" cy="250436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SMOTE(Synthetic Minority Over-sampling Technique</a:t>
            </a:r>
            <a:r>
              <a:rPr lang="en-US" altLang="zh-CN" sz="3600" dirty="0" smtClean="0"/>
              <a:t>)</a:t>
            </a:r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ADASYN(Adaptive Synthetic</a:t>
            </a:r>
            <a:r>
              <a:rPr lang="en-US" altLang="zh-CN" sz="3600" dirty="0" smtClean="0"/>
              <a:t>)</a:t>
            </a:r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SMOTE+ENN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SMOTE+TOMEK</a:t>
            </a:r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95" y="2986123"/>
            <a:ext cx="3063300" cy="3370227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32" y="2986123"/>
            <a:ext cx="2991833" cy="337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Synthetic Data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128188"/>
            <a:ext cx="11061292" cy="250436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SMOTE(Synthetic Minority Over-sampling Technique</a:t>
            </a:r>
            <a:r>
              <a:rPr lang="en-US" altLang="zh-CN" sz="3600" dirty="0" smtClean="0"/>
              <a:t>)</a:t>
            </a:r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ADASYN(Adaptive Synthetic</a:t>
            </a:r>
            <a:r>
              <a:rPr lang="en-US" altLang="zh-CN" sz="3600" dirty="0" smtClean="0"/>
              <a:t>)</a:t>
            </a:r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SMOTE+ENN(N=3)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SMOTE+TOMEK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85" y="3323252"/>
            <a:ext cx="6020307" cy="25262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0" y="2918565"/>
            <a:ext cx="4655657" cy="33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One-class classification(OCC)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128188"/>
            <a:ext cx="11061292" cy="250436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One-class </a:t>
            </a:r>
            <a:r>
              <a:rPr lang="en-US" altLang="zh-CN" sz="3600" dirty="0" smtClean="0"/>
              <a:t>SVM(RBF : Radial </a:t>
            </a:r>
            <a:r>
              <a:rPr lang="en-US" altLang="zh-CN" sz="3600" dirty="0"/>
              <a:t>basis function, </a:t>
            </a:r>
            <a:r>
              <a:rPr lang="en-US" altLang="zh-CN" sz="3600" dirty="0" smtClean="0"/>
              <a:t>Poly, Linear)</a:t>
            </a:r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Isolation </a:t>
            </a:r>
            <a:r>
              <a:rPr lang="en-US" altLang="zh-CN" sz="3600" dirty="0" smtClean="0"/>
              <a:t>Forest</a:t>
            </a:r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Minimum Covariance </a:t>
            </a:r>
            <a:r>
              <a:rPr lang="en-US" altLang="zh-CN" sz="3600" dirty="0" smtClean="0"/>
              <a:t>Determinant</a:t>
            </a:r>
          </a:p>
          <a:p>
            <a:pPr algn="l"/>
            <a:r>
              <a:rPr lang="en-US" altLang="zh-CN" sz="3600" dirty="0" smtClean="0"/>
              <a:t>4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Local Outlier Factor</a:t>
            </a:r>
            <a:endParaRPr lang="en-US" altLang="zh-CN" sz="3600" dirty="0" smtClean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86" y="3567075"/>
            <a:ext cx="5669229" cy="29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5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Evaluation method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140715"/>
            <a:ext cx="11224130" cy="2065948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Random </a:t>
            </a:r>
            <a:r>
              <a:rPr lang="en-US" altLang="zh-CN" sz="3600" dirty="0" smtClean="0"/>
              <a:t>splitting(70% : 30 %)</a:t>
            </a:r>
            <a:endParaRPr lang="en-US" altLang="zh-CN" sz="3600" dirty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K-Folds cross-validator(K=10, 90% : 10%) </a:t>
            </a:r>
            <a:endParaRPr lang="en-US" altLang="zh-CN" sz="3600" dirty="0"/>
          </a:p>
          <a:p>
            <a:pPr algn="l"/>
            <a:r>
              <a:rPr lang="en-US" altLang="zh-CN" sz="3600" dirty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</a:t>
            </a:r>
            <a:r>
              <a:rPr lang="en-US" altLang="zh-CN" sz="3600" dirty="0"/>
              <a:t>K-Folds cross-validator(K=10, 90% : 10%) </a:t>
            </a:r>
            <a:endParaRPr lang="en-US" altLang="zh-CN" sz="3600" dirty="0" smtClean="0"/>
          </a:p>
          <a:p>
            <a:pPr algn="l"/>
            <a:endParaRPr lang="en-US" altLang="zh-CN" sz="36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68" y="3206663"/>
            <a:ext cx="5469513" cy="295614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5457" r="2382" b="4285"/>
          <a:stretch/>
        </p:blipFill>
        <p:spPr>
          <a:xfrm>
            <a:off x="838200" y="3313134"/>
            <a:ext cx="532053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7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Single modal Experiment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638017" y="3241625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Extracted Feature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6275029" y="1263521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Logistic regression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275028" y="4544140"/>
            <a:ext cx="1891705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Gradient Boosted Decision Tree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75029" y="2359720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SVM(RBF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Poly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Linear)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6275029" y="3451930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Random Forest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230671" y="2145426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Random splitting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3230671" y="3241625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K-Folds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230671" y="4333835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Stratified K-Folds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6275027" y="5636350"/>
            <a:ext cx="1891705" cy="72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Deep learning classification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9319387" y="2145426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Accuracy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9319387" y="3241625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F1-Score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9319386" y="4337824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Average Accuracy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2378771" y="3404845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423129" y="3404845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8467487" y="3403031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182" y="2410041"/>
            <a:ext cx="2072585" cy="21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2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Multimodal Experiment (to do</a:t>
            </a:r>
            <a:r>
              <a:rPr lang="en-US" altLang="zh-CN" sz="3600" dirty="0">
                <a:solidFill>
                  <a:schemeClr val="bg1"/>
                </a:solidFill>
              </a:rPr>
              <a:t>)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638017" y="3241625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Fused Feature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6275029" y="1263521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Logistic regression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275028" y="4544140"/>
            <a:ext cx="1891705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Gradient Boosted Decision Tree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275029" y="2359720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SVM(RBF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Poly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Linear)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6275029" y="3451930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Random Forest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230671" y="2145426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Random splitting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3230671" y="3241625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K-Folds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3230671" y="4333835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Stratified K-Folds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6275027" y="5636350"/>
            <a:ext cx="1891705" cy="72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Deep learning classification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9319387" y="2145426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Accuracy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9319387" y="3241625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F1-Score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9319386" y="4337824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Average Accuracy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2378771" y="3404845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423129" y="3404845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8467487" y="3403031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Face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20238"/>
              </p:ext>
            </p:extLst>
          </p:nvPr>
        </p:nvGraphicFramePr>
        <p:xfrm>
          <a:off x="201999" y="1331756"/>
          <a:ext cx="5823286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766">
                  <a:extLst>
                    <a:ext uri="{9D8B030D-6E8A-4147-A177-3AD203B41FA5}">
                      <a16:colId xmlns:a16="http://schemas.microsoft.com/office/drawing/2014/main" val="180180824"/>
                    </a:ext>
                  </a:extLst>
                </a:gridCol>
                <a:gridCol w="835826">
                  <a:extLst>
                    <a:ext uri="{9D8B030D-6E8A-4147-A177-3AD203B41FA5}">
                      <a16:colId xmlns:a16="http://schemas.microsoft.com/office/drawing/2014/main" val="1956798208"/>
                    </a:ext>
                  </a:extLst>
                </a:gridCol>
                <a:gridCol w="835826">
                  <a:extLst>
                    <a:ext uri="{9D8B030D-6E8A-4147-A177-3AD203B41FA5}">
                      <a16:colId xmlns:a16="http://schemas.microsoft.com/office/drawing/2014/main" val="1661841315"/>
                    </a:ext>
                  </a:extLst>
                </a:gridCol>
                <a:gridCol w="835826">
                  <a:extLst>
                    <a:ext uri="{9D8B030D-6E8A-4147-A177-3AD203B41FA5}">
                      <a16:colId xmlns:a16="http://schemas.microsoft.com/office/drawing/2014/main" val="3639078131"/>
                    </a:ext>
                  </a:extLst>
                </a:gridCol>
                <a:gridCol w="717599">
                  <a:extLst>
                    <a:ext uri="{9D8B030D-6E8A-4147-A177-3AD203B41FA5}">
                      <a16:colId xmlns:a16="http://schemas.microsoft.com/office/drawing/2014/main" val="3472132121"/>
                    </a:ext>
                  </a:extLst>
                </a:gridCol>
                <a:gridCol w="593876">
                  <a:extLst>
                    <a:ext uri="{9D8B030D-6E8A-4147-A177-3AD203B41FA5}">
                      <a16:colId xmlns:a16="http://schemas.microsoft.com/office/drawing/2014/main" val="734263705"/>
                    </a:ext>
                  </a:extLst>
                </a:gridCol>
                <a:gridCol w="882567">
                  <a:extLst>
                    <a:ext uri="{9D8B030D-6E8A-4147-A177-3AD203B41FA5}">
                      <a16:colId xmlns:a16="http://schemas.microsoft.com/office/drawing/2014/main" val="372037685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face(468)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417(322:95)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70%:30%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class weight=balaced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84801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SVM(Poly)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42245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0.230159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0.785714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0.603175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0.746032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01436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0.097048921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0.62524865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0.657387057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0.71142899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0.631373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0.664646465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00884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99588"/>
              </p:ext>
            </p:extLst>
          </p:nvPr>
        </p:nvGraphicFramePr>
        <p:xfrm>
          <a:off x="203443" y="2055656"/>
          <a:ext cx="5823286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766">
                  <a:extLst>
                    <a:ext uri="{9D8B030D-6E8A-4147-A177-3AD203B41FA5}">
                      <a16:colId xmlns:a16="http://schemas.microsoft.com/office/drawing/2014/main" val="1303335315"/>
                    </a:ext>
                  </a:extLst>
                </a:gridCol>
                <a:gridCol w="835826">
                  <a:extLst>
                    <a:ext uri="{9D8B030D-6E8A-4147-A177-3AD203B41FA5}">
                      <a16:colId xmlns:a16="http://schemas.microsoft.com/office/drawing/2014/main" val="934746192"/>
                    </a:ext>
                  </a:extLst>
                </a:gridCol>
                <a:gridCol w="835826">
                  <a:extLst>
                    <a:ext uri="{9D8B030D-6E8A-4147-A177-3AD203B41FA5}">
                      <a16:colId xmlns:a16="http://schemas.microsoft.com/office/drawing/2014/main" val="885630592"/>
                    </a:ext>
                  </a:extLst>
                </a:gridCol>
                <a:gridCol w="835826">
                  <a:extLst>
                    <a:ext uri="{9D8B030D-6E8A-4147-A177-3AD203B41FA5}">
                      <a16:colId xmlns:a16="http://schemas.microsoft.com/office/drawing/2014/main" val="3720661578"/>
                    </a:ext>
                  </a:extLst>
                </a:gridCol>
                <a:gridCol w="717599">
                  <a:extLst>
                    <a:ext uri="{9D8B030D-6E8A-4147-A177-3AD203B41FA5}">
                      <a16:colId xmlns:a16="http://schemas.microsoft.com/office/drawing/2014/main" val="4219127999"/>
                    </a:ext>
                  </a:extLst>
                </a:gridCol>
                <a:gridCol w="593876">
                  <a:extLst>
                    <a:ext uri="{9D8B030D-6E8A-4147-A177-3AD203B41FA5}">
                      <a16:colId xmlns:a16="http://schemas.microsoft.com/office/drawing/2014/main" val="939733488"/>
                    </a:ext>
                  </a:extLst>
                </a:gridCol>
                <a:gridCol w="882567">
                  <a:extLst>
                    <a:ext uri="{9D8B030D-6E8A-4147-A177-3AD203B41FA5}">
                      <a16:colId xmlns:a16="http://schemas.microsoft.com/office/drawing/2014/main" val="93117797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00448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96510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0.414634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3671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0.153542393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0.565272938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0.75400697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0.701626016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946542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47656"/>
              </p:ext>
            </p:extLst>
          </p:nvPr>
        </p:nvGraphicFramePr>
        <p:xfrm>
          <a:off x="201999" y="2779556"/>
          <a:ext cx="5823286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766">
                  <a:extLst>
                    <a:ext uri="{9D8B030D-6E8A-4147-A177-3AD203B41FA5}">
                      <a16:colId xmlns:a16="http://schemas.microsoft.com/office/drawing/2014/main" val="500779800"/>
                    </a:ext>
                  </a:extLst>
                </a:gridCol>
                <a:gridCol w="835826">
                  <a:extLst>
                    <a:ext uri="{9D8B030D-6E8A-4147-A177-3AD203B41FA5}">
                      <a16:colId xmlns:a16="http://schemas.microsoft.com/office/drawing/2014/main" val="2335266130"/>
                    </a:ext>
                  </a:extLst>
                </a:gridCol>
                <a:gridCol w="835826">
                  <a:extLst>
                    <a:ext uri="{9D8B030D-6E8A-4147-A177-3AD203B41FA5}">
                      <a16:colId xmlns:a16="http://schemas.microsoft.com/office/drawing/2014/main" val="3332772419"/>
                    </a:ext>
                  </a:extLst>
                </a:gridCol>
                <a:gridCol w="835826">
                  <a:extLst>
                    <a:ext uri="{9D8B030D-6E8A-4147-A177-3AD203B41FA5}">
                      <a16:colId xmlns:a16="http://schemas.microsoft.com/office/drawing/2014/main" val="476081738"/>
                    </a:ext>
                  </a:extLst>
                </a:gridCol>
                <a:gridCol w="717599">
                  <a:extLst>
                    <a:ext uri="{9D8B030D-6E8A-4147-A177-3AD203B41FA5}">
                      <a16:colId xmlns:a16="http://schemas.microsoft.com/office/drawing/2014/main" val="1411418394"/>
                    </a:ext>
                  </a:extLst>
                </a:gridCol>
                <a:gridCol w="593876">
                  <a:extLst>
                    <a:ext uri="{9D8B030D-6E8A-4147-A177-3AD203B41FA5}">
                      <a16:colId xmlns:a16="http://schemas.microsoft.com/office/drawing/2014/main" val="367603341"/>
                    </a:ext>
                  </a:extLst>
                </a:gridCol>
                <a:gridCol w="882567">
                  <a:extLst>
                    <a:ext uri="{9D8B030D-6E8A-4147-A177-3AD203B41FA5}">
                      <a16:colId xmlns:a16="http://schemas.microsoft.com/office/drawing/2014/main" val="57669779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83451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0.738095238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59798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21697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0.334901278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0.554006969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0.570615563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0.76027875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0.56324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0.741231127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9061570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292373"/>
              </p:ext>
            </p:extLst>
          </p:nvPr>
        </p:nvGraphicFramePr>
        <p:xfrm>
          <a:off x="201998" y="3916745"/>
          <a:ext cx="5823287" cy="1383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515">
                  <a:extLst>
                    <a:ext uri="{9D8B030D-6E8A-4147-A177-3AD203B41FA5}">
                      <a16:colId xmlns:a16="http://schemas.microsoft.com/office/drawing/2014/main" val="2711785971"/>
                    </a:ext>
                  </a:extLst>
                </a:gridCol>
                <a:gridCol w="682515">
                  <a:extLst>
                    <a:ext uri="{9D8B030D-6E8A-4147-A177-3AD203B41FA5}">
                      <a16:colId xmlns:a16="http://schemas.microsoft.com/office/drawing/2014/main" val="746540189"/>
                    </a:ext>
                  </a:extLst>
                </a:gridCol>
                <a:gridCol w="684602">
                  <a:extLst>
                    <a:ext uri="{9D8B030D-6E8A-4147-A177-3AD203B41FA5}">
                      <a16:colId xmlns:a16="http://schemas.microsoft.com/office/drawing/2014/main" val="357939491"/>
                    </a:ext>
                  </a:extLst>
                </a:gridCol>
                <a:gridCol w="1060296">
                  <a:extLst>
                    <a:ext uri="{9D8B030D-6E8A-4147-A177-3AD203B41FA5}">
                      <a16:colId xmlns:a16="http://schemas.microsoft.com/office/drawing/2014/main" val="1888476968"/>
                    </a:ext>
                  </a:extLst>
                </a:gridCol>
                <a:gridCol w="1477737">
                  <a:extLst>
                    <a:ext uri="{9D8B030D-6E8A-4147-A177-3AD203B41FA5}">
                      <a16:colId xmlns:a16="http://schemas.microsoft.com/office/drawing/2014/main" val="181563215"/>
                    </a:ext>
                  </a:extLst>
                </a:gridCol>
                <a:gridCol w="1235622">
                  <a:extLst>
                    <a:ext uri="{9D8B030D-6E8A-4147-A177-3AD203B41FA5}">
                      <a16:colId xmlns:a16="http://schemas.microsoft.com/office/drawing/2014/main" val="32313819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Oneclass 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70%:30%</a:t>
                      </a:r>
                    </a:p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Gaussian distributed 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83083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Isolation Forest(N=100)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Minimum Covariance Determinant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Local Outlier </a:t>
                      </a:r>
                      <a:r>
                        <a:rPr lang="en-US" sz="1100" u="none" strike="noStrike" dirty="0" smtClean="0">
                          <a:effectLst/>
                        </a:rPr>
                        <a:t>Factor(N=20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6161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0.492063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0.492063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0.738095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0.222222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0.746032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5238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0.510305583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0.533650537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0.533650537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0.672196621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0.664646465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9733527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546718"/>
              </p:ext>
            </p:extLst>
          </p:nvPr>
        </p:nvGraphicFramePr>
        <p:xfrm>
          <a:off x="6120660" y="1331756"/>
          <a:ext cx="5974359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8936">
                  <a:extLst>
                    <a:ext uri="{9D8B030D-6E8A-4147-A177-3AD203B41FA5}">
                      <a16:colId xmlns:a16="http://schemas.microsoft.com/office/drawing/2014/main" val="2699309557"/>
                    </a:ext>
                  </a:extLst>
                </a:gridCol>
                <a:gridCol w="853480">
                  <a:extLst>
                    <a:ext uri="{9D8B030D-6E8A-4147-A177-3AD203B41FA5}">
                      <a16:colId xmlns:a16="http://schemas.microsoft.com/office/drawing/2014/main" val="3000906599"/>
                    </a:ext>
                  </a:extLst>
                </a:gridCol>
                <a:gridCol w="853480">
                  <a:extLst>
                    <a:ext uri="{9D8B030D-6E8A-4147-A177-3AD203B41FA5}">
                      <a16:colId xmlns:a16="http://schemas.microsoft.com/office/drawing/2014/main" val="2168183500"/>
                    </a:ext>
                  </a:extLst>
                </a:gridCol>
                <a:gridCol w="853480">
                  <a:extLst>
                    <a:ext uri="{9D8B030D-6E8A-4147-A177-3AD203B41FA5}">
                      <a16:colId xmlns:a16="http://schemas.microsoft.com/office/drawing/2014/main" val="2633600434"/>
                    </a:ext>
                  </a:extLst>
                </a:gridCol>
                <a:gridCol w="646848">
                  <a:extLst>
                    <a:ext uri="{9D8B030D-6E8A-4147-A177-3AD203B41FA5}">
                      <a16:colId xmlns:a16="http://schemas.microsoft.com/office/drawing/2014/main" val="2179899087"/>
                    </a:ext>
                  </a:extLst>
                </a:gridCol>
                <a:gridCol w="646848">
                  <a:extLst>
                    <a:ext uri="{9D8B030D-6E8A-4147-A177-3AD203B41FA5}">
                      <a16:colId xmlns:a16="http://schemas.microsoft.com/office/drawing/2014/main" val="1996590747"/>
                    </a:ext>
                  </a:extLst>
                </a:gridCol>
                <a:gridCol w="961287">
                  <a:extLst>
                    <a:ext uri="{9D8B030D-6E8A-4147-A177-3AD203B41FA5}">
                      <a16:colId xmlns:a16="http://schemas.microsoft.com/office/drawing/2014/main" val="390407458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RandomOverSampler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62742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GBDT(N=100)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15607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0.626984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0.738095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0.626984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72522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0.637666993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0.652704438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0.691465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0.650931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0.67759742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7907897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8071"/>
              </p:ext>
            </p:extLst>
          </p:nvPr>
        </p:nvGraphicFramePr>
        <p:xfrm>
          <a:off x="6120660" y="2110288"/>
          <a:ext cx="5974358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1348">
                  <a:extLst>
                    <a:ext uri="{9D8B030D-6E8A-4147-A177-3AD203B41FA5}">
                      <a16:colId xmlns:a16="http://schemas.microsoft.com/office/drawing/2014/main" val="2044028500"/>
                    </a:ext>
                  </a:extLst>
                </a:gridCol>
                <a:gridCol w="853052">
                  <a:extLst>
                    <a:ext uri="{9D8B030D-6E8A-4147-A177-3AD203B41FA5}">
                      <a16:colId xmlns:a16="http://schemas.microsoft.com/office/drawing/2014/main" val="1994931527"/>
                    </a:ext>
                  </a:extLst>
                </a:gridCol>
                <a:gridCol w="853052">
                  <a:extLst>
                    <a:ext uri="{9D8B030D-6E8A-4147-A177-3AD203B41FA5}">
                      <a16:colId xmlns:a16="http://schemas.microsoft.com/office/drawing/2014/main" val="4027264963"/>
                    </a:ext>
                  </a:extLst>
                </a:gridCol>
                <a:gridCol w="853052">
                  <a:extLst>
                    <a:ext uri="{9D8B030D-6E8A-4147-A177-3AD203B41FA5}">
                      <a16:colId xmlns:a16="http://schemas.microsoft.com/office/drawing/2014/main" val="1779426387"/>
                    </a:ext>
                  </a:extLst>
                </a:gridCol>
                <a:gridCol w="646524">
                  <a:extLst>
                    <a:ext uri="{9D8B030D-6E8A-4147-A177-3AD203B41FA5}">
                      <a16:colId xmlns:a16="http://schemas.microsoft.com/office/drawing/2014/main" val="2936125103"/>
                    </a:ext>
                  </a:extLst>
                </a:gridCol>
                <a:gridCol w="646524">
                  <a:extLst>
                    <a:ext uri="{9D8B030D-6E8A-4147-A177-3AD203B41FA5}">
                      <a16:colId xmlns:a16="http://schemas.microsoft.com/office/drawing/2014/main" val="493788685"/>
                    </a:ext>
                  </a:extLst>
                </a:gridCol>
                <a:gridCol w="960806">
                  <a:extLst>
                    <a:ext uri="{9D8B030D-6E8A-4147-A177-3AD203B41FA5}">
                      <a16:colId xmlns:a16="http://schemas.microsoft.com/office/drawing/2014/main" val="376901958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72049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3263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0.119047619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0.048780488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74711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0.341753775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0.560511034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0.553600465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0.670616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0.558304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0.654297329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9799048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006944"/>
              </p:ext>
            </p:extLst>
          </p:nvPr>
        </p:nvGraphicFramePr>
        <p:xfrm>
          <a:off x="6120660" y="2924940"/>
          <a:ext cx="5974358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1348">
                  <a:extLst>
                    <a:ext uri="{9D8B030D-6E8A-4147-A177-3AD203B41FA5}">
                      <a16:colId xmlns:a16="http://schemas.microsoft.com/office/drawing/2014/main" val="1953604011"/>
                    </a:ext>
                  </a:extLst>
                </a:gridCol>
                <a:gridCol w="853052">
                  <a:extLst>
                    <a:ext uri="{9D8B030D-6E8A-4147-A177-3AD203B41FA5}">
                      <a16:colId xmlns:a16="http://schemas.microsoft.com/office/drawing/2014/main" val="2546543946"/>
                    </a:ext>
                  </a:extLst>
                </a:gridCol>
                <a:gridCol w="853052">
                  <a:extLst>
                    <a:ext uri="{9D8B030D-6E8A-4147-A177-3AD203B41FA5}">
                      <a16:colId xmlns:a16="http://schemas.microsoft.com/office/drawing/2014/main" val="2041199130"/>
                    </a:ext>
                  </a:extLst>
                </a:gridCol>
                <a:gridCol w="853052">
                  <a:extLst>
                    <a:ext uri="{9D8B030D-6E8A-4147-A177-3AD203B41FA5}">
                      <a16:colId xmlns:a16="http://schemas.microsoft.com/office/drawing/2014/main" val="3240452025"/>
                    </a:ext>
                  </a:extLst>
                </a:gridCol>
                <a:gridCol w="646524">
                  <a:extLst>
                    <a:ext uri="{9D8B030D-6E8A-4147-A177-3AD203B41FA5}">
                      <a16:colId xmlns:a16="http://schemas.microsoft.com/office/drawing/2014/main" val="1044338140"/>
                    </a:ext>
                  </a:extLst>
                </a:gridCol>
                <a:gridCol w="646524">
                  <a:extLst>
                    <a:ext uri="{9D8B030D-6E8A-4147-A177-3AD203B41FA5}">
                      <a16:colId xmlns:a16="http://schemas.microsoft.com/office/drawing/2014/main" val="4155603392"/>
                    </a:ext>
                  </a:extLst>
                </a:gridCol>
                <a:gridCol w="960806">
                  <a:extLst>
                    <a:ext uri="{9D8B030D-6E8A-4147-A177-3AD203B41FA5}">
                      <a16:colId xmlns:a16="http://schemas.microsoft.com/office/drawing/2014/main" val="91100723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24323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0.761904762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15936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0.261904762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03911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0.359349593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0.518176539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0.547038328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0.70029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0.558885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0.719628339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119656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410667"/>
              </p:ext>
            </p:extLst>
          </p:nvPr>
        </p:nvGraphicFramePr>
        <p:xfrm>
          <a:off x="6120660" y="3884360"/>
          <a:ext cx="5974357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847">
                  <a:extLst>
                    <a:ext uri="{9D8B030D-6E8A-4147-A177-3AD203B41FA5}">
                      <a16:colId xmlns:a16="http://schemas.microsoft.com/office/drawing/2014/main" val="4103210936"/>
                    </a:ext>
                  </a:extLst>
                </a:gridCol>
                <a:gridCol w="869535">
                  <a:extLst>
                    <a:ext uri="{9D8B030D-6E8A-4147-A177-3AD203B41FA5}">
                      <a16:colId xmlns:a16="http://schemas.microsoft.com/office/drawing/2014/main" val="3887695711"/>
                    </a:ext>
                  </a:extLst>
                </a:gridCol>
                <a:gridCol w="875450">
                  <a:extLst>
                    <a:ext uri="{9D8B030D-6E8A-4147-A177-3AD203B41FA5}">
                      <a16:colId xmlns:a16="http://schemas.microsoft.com/office/drawing/2014/main" val="1363365743"/>
                    </a:ext>
                  </a:extLst>
                </a:gridCol>
                <a:gridCol w="875450">
                  <a:extLst>
                    <a:ext uri="{9D8B030D-6E8A-4147-A177-3AD203B41FA5}">
                      <a16:colId xmlns:a16="http://schemas.microsoft.com/office/drawing/2014/main" val="1908233142"/>
                    </a:ext>
                  </a:extLst>
                </a:gridCol>
                <a:gridCol w="638842">
                  <a:extLst>
                    <a:ext uri="{9D8B030D-6E8A-4147-A177-3AD203B41FA5}">
                      <a16:colId xmlns:a16="http://schemas.microsoft.com/office/drawing/2014/main" val="1149951584"/>
                    </a:ext>
                  </a:extLst>
                </a:gridCol>
                <a:gridCol w="638842">
                  <a:extLst>
                    <a:ext uri="{9D8B030D-6E8A-4147-A177-3AD203B41FA5}">
                      <a16:colId xmlns:a16="http://schemas.microsoft.com/office/drawing/2014/main" val="4033959373"/>
                    </a:ext>
                  </a:extLst>
                </a:gridCol>
                <a:gridCol w="949391">
                  <a:extLst>
                    <a:ext uri="{9D8B030D-6E8A-4147-A177-3AD203B41FA5}">
                      <a16:colId xmlns:a16="http://schemas.microsoft.com/office/drawing/2014/main" val="105656732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RandomUnderSampler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train:67/67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60351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15404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0.619048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0.555556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0.492063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0.555556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264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0.509011685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0.631465761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0.59121447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0.534759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0.590137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0.563932003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1483833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827593"/>
              </p:ext>
            </p:extLst>
          </p:nvPr>
        </p:nvGraphicFramePr>
        <p:xfrm>
          <a:off x="6120660" y="4758405"/>
          <a:ext cx="5974358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732">
                  <a:extLst>
                    <a:ext uri="{9D8B030D-6E8A-4147-A177-3AD203B41FA5}">
                      <a16:colId xmlns:a16="http://schemas.microsoft.com/office/drawing/2014/main" val="529616416"/>
                    </a:ext>
                  </a:extLst>
                </a:gridCol>
                <a:gridCol w="874584">
                  <a:extLst>
                    <a:ext uri="{9D8B030D-6E8A-4147-A177-3AD203B41FA5}">
                      <a16:colId xmlns:a16="http://schemas.microsoft.com/office/drawing/2014/main" val="3991629781"/>
                    </a:ext>
                  </a:extLst>
                </a:gridCol>
                <a:gridCol w="874584">
                  <a:extLst>
                    <a:ext uri="{9D8B030D-6E8A-4147-A177-3AD203B41FA5}">
                      <a16:colId xmlns:a16="http://schemas.microsoft.com/office/drawing/2014/main" val="4153493727"/>
                    </a:ext>
                  </a:extLst>
                </a:gridCol>
                <a:gridCol w="874584">
                  <a:extLst>
                    <a:ext uri="{9D8B030D-6E8A-4147-A177-3AD203B41FA5}">
                      <a16:colId xmlns:a16="http://schemas.microsoft.com/office/drawing/2014/main" val="1488270278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776540036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3581931219"/>
                    </a:ext>
                  </a:extLst>
                </a:gridCol>
                <a:gridCol w="948452">
                  <a:extLst>
                    <a:ext uri="{9D8B030D-6E8A-4147-A177-3AD203B41FA5}">
                      <a16:colId xmlns:a16="http://schemas.microsoft.com/office/drawing/2014/main" val="271517586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93166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79767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0.317073171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83079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0.41010453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0.56445993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0.534262485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0.472416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0.529791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0.479500581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2824907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005340"/>
              </p:ext>
            </p:extLst>
          </p:nvPr>
        </p:nvGraphicFramePr>
        <p:xfrm>
          <a:off x="6120660" y="5632450"/>
          <a:ext cx="5974358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5732">
                  <a:extLst>
                    <a:ext uri="{9D8B030D-6E8A-4147-A177-3AD203B41FA5}">
                      <a16:colId xmlns:a16="http://schemas.microsoft.com/office/drawing/2014/main" val="2152568395"/>
                    </a:ext>
                  </a:extLst>
                </a:gridCol>
                <a:gridCol w="874584">
                  <a:extLst>
                    <a:ext uri="{9D8B030D-6E8A-4147-A177-3AD203B41FA5}">
                      <a16:colId xmlns:a16="http://schemas.microsoft.com/office/drawing/2014/main" val="1619953680"/>
                    </a:ext>
                  </a:extLst>
                </a:gridCol>
                <a:gridCol w="874584">
                  <a:extLst>
                    <a:ext uri="{9D8B030D-6E8A-4147-A177-3AD203B41FA5}">
                      <a16:colId xmlns:a16="http://schemas.microsoft.com/office/drawing/2014/main" val="3734663959"/>
                    </a:ext>
                  </a:extLst>
                </a:gridCol>
                <a:gridCol w="874584">
                  <a:extLst>
                    <a:ext uri="{9D8B030D-6E8A-4147-A177-3AD203B41FA5}">
                      <a16:colId xmlns:a16="http://schemas.microsoft.com/office/drawing/2014/main" val="319885268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3795065970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4036405895"/>
                    </a:ext>
                  </a:extLst>
                </a:gridCol>
                <a:gridCol w="948452">
                  <a:extLst>
                    <a:ext uri="{9D8B030D-6E8A-4147-A177-3AD203B41FA5}">
                      <a16:colId xmlns:a16="http://schemas.microsoft.com/office/drawing/2014/main" val="25061208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20071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79405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373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0.494599303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0.546864111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0.556329849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0.455575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0.544425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0.503890825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6844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8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Face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18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54328"/>
              </p:ext>
            </p:extLst>
          </p:nvPr>
        </p:nvGraphicFramePr>
        <p:xfrm>
          <a:off x="151475" y="1168574"/>
          <a:ext cx="5908503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7871">
                  <a:extLst>
                    <a:ext uri="{9D8B030D-6E8A-4147-A177-3AD203B41FA5}">
                      <a16:colId xmlns:a16="http://schemas.microsoft.com/office/drawing/2014/main" val="2160614093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3084847261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3163288479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180841641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4223737083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1819127920"/>
                    </a:ext>
                  </a:extLst>
                </a:gridCol>
                <a:gridCol w="1077017">
                  <a:extLst>
                    <a:ext uri="{9D8B030D-6E8A-4147-A177-3AD203B41FA5}">
                      <a16:colId xmlns:a16="http://schemas.microsoft.com/office/drawing/2014/main" val="416048079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9420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4011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0.65873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87180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0.323681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0.636077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0.631373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0.635441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0.624783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0.646245895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484492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014919"/>
              </p:ext>
            </p:extLst>
          </p:nvPr>
        </p:nvGraphicFramePr>
        <p:xfrm>
          <a:off x="151474" y="1892474"/>
          <a:ext cx="5908504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7871">
                  <a:extLst>
                    <a:ext uri="{9D8B030D-6E8A-4147-A177-3AD203B41FA5}">
                      <a16:colId xmlns:a16="http://schemas.microsoft.com/office/drawing/2014/main" val="2491727712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1175823944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3415896642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594656107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87293964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2910512395"/>
                    </a:ext>
                  </a:extLst>
                </a:gridCol>
                <a:gridCol w="1077018">
                  <a:extLst>
                    <a:ext uri="{9D8B030D-6E8A-4147-A177-3AD203B41FA5}">
                      <a16:colId xmlns:a16="http://schemas.microsoft.com/office/drawing/2014/main" val="228243984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16452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0.880952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9322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0.121951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83450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0.359233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0.555923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0.526945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0.659292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0.543728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0.638037166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3753576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00927"/>
              </p:ext>
            </p:extLst>
          </p:nvPr>
        </p:nvGraphicFramePr>
        <p:xfrm>
          <a:off x="151474" y="2616374"/>
          <a:ext cx="5908504" cy="723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7871">
                  <a:extLst>
                    <a:ext uri="{9D8B030D-6E8A-4147-A177-3AD203B41FA5}">
                      <a16:colId xmlns:a16="http://schemas.microsoft.com/office/drawing/2014/main" val="1013383928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1729401325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1477642823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4182725960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2029101709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3526322825"/>
                    </a:ext>
                  </a:extLst>
                </a:gridCol>
                <a:gridCol w="1077018">
                  <a:extLst>
                    <a:ext uri="{9D8B030D-6E8A-4147-A177-3AD203B41FA5}">
                      <a16:colId xmlns:a16="http://schemas.microsoft.com/office/drawing/2014/main" val="17720111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Stratified 10-fold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SVM(RBF)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02182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47361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0.47619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19071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0.374448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0.563531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0.556388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0.662021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0.556388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0.659698026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261741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98277"/>
              </p:ext>
            </p:extLst>
          </p:nvPr>
        </p:nvGraphicFramePr>
        <p:xfrm>
          <a:off x="6126480" y="1168574"/>
          <a:ext cx="5996248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037">
                  <a:extLst>
                    <a:ext uri="{9D8B030D-6E8A-4147-A177-3AD203B41FA5}">
                      <a16:colId xmlns:a16="http://schemas.microsoft.com/office/drawing/2014/main" val="2914968445"/>
                    </a:ext>
                  </a:extLst>
                </a:gridCol>
                <a:gridCol w="738842">
                  <a:extLst>
                    <a:ext uri="{9D8B030D-6E8A-4147-A177-3AD203B41FA5}">
                      <a16:colId xmlns:a16="http://schemas.microsoft.com/office/drawing/2014/main" val="2826559968"/>
                    </a:ext>
                  </a:extLst>
                </a:gridCol>
                <a:gridCol w="738842">
                  <a:extLst>
                    <a:ext uri="{9D8B030D-6E8A-4147-A177-3AD203B41FA5}">
                      <a16:colId xmlns:a16="http://schemas.microsoft.com/office/drawing/2014/main" val="3537653060"/>
                    </a:ext>
                  </a:extLst>
                </a:gridCol>
                <a:gridCol w="738842">
                  <a:extLst>
                    <a:ext uri="{9D8B030D-6E8A-4147-A177-3AD203B41FA5}">
                      <a16:colId xmlns:a16="http://schemas.microsoft.com/office/drawing/2014/main" val="1773310075"/>
                    </a:ext>
                  </a:extLst>
                </a:gridCol>
                <a:gridCol w="738842">
                  <a:extLst>
                    <a:ext uri="{9D8B030D-6E8A-4147-A177-3AD203B41FA5}">
                      <a16:colId xmlns:a16="http://schemas.microsoft.com/office/drawing/2014/main" val="4125972050"/>
                    </a:ext>
                  </a:extLst>
                </a:gridCol>
                <a:gridCol w="738842">
                  <a:extLst>
                    <a:ext uri="{9D8B030D-6E8A-4147-A177-3AD203B41FA5}">
                      <a16:colId xmlns:a16="http://schemas.microsoft.com/office/drawing/2014/main" val="506591942"/>
                    </a:ext>
                  </a:extLst>
                </a:gridCol>
                <a:gridCol w="1098001">
                  <a:extLst>
                    <a:ext uri="{9D8B030D-6E8A-4147-A177-3AD203B41FA5}">
                      <a16:colId xmlns:a16="http://schemas.microsoft.com/office/drawing/2014/main" val="235306051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ADASYN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train:224/217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19958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379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0.444444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0.626984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0.666667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3045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0.487734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0.619533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0.62963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0.619239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0.623147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0.662177329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82826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75886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0.878049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24144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0.073171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0.12195122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48083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0.552497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0.539489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0.501045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0.618583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0.531998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0.616492451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91804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24672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70659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92383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0.424623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0.522938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0.539431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0.664808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0.553775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0.657259001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0151233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18129"/>
              </p:ext>
            </p:extLst>
          </p:nvPr>
        </p:nvGraphicFramePr>
        <p:xfrm>
          <a:off x="151475" y="3594966"/>
          <a:ext cx="5908506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9687">
                  <a:extLst>
                    <a:ext uri="{9D8B030D-6E8A-4147-A177-3AD203B41FA5}">
                      <a16:colId xmlns:a16="http://schemas.microsoft.com/office/drawing/2014/main" val="3425206747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1293448605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3286581807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972987691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453341384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3015831418"/>
                    </a:ext>
                  </a:extLst>
                </a:gridCol>
                <a:gridCol w="1069729">
                  <a:extLst>
                    <a:ext uri="{9D8B030D-6E8A-4147-A177-3AD203B41FA5}">
                      <a16:colId xmlns:a16="http://schemas.microsoft.com/office/drawing/2014/main" val="2332898863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SMOTEENN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train：70/170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21473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231020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0.365079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0.579365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0.492063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0.484127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36105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0.400199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0.612635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0.578376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0.385185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0.52682525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14464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6159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7113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62958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0.54518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0.467654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0.486934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0.353775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0.430023229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2198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85908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32297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6385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0.309001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0.489257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0.477526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0.369396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0.506098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0.446109175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6463203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27869"/>
              </p:ext>
            </p:extLst>
          </p:nvPr>
        </p:nvGraphicFramePr>
        <p:xfrm>
          <a:off x="6126481" y="3594966"/>
          <a:ext cx="5996247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809">
                  <a:extLst>
                    <a:ext uri="{9D8B030D-6E8A-4147-A177-3AD203B41FA5}">
                      <a16:colId xmlns:a16="http://schemas.microsoft.com/office/drawing/2014/main" val="3978162559"/>
                    </a:ext>
                  </a:extLst>
                </a:gridCol>
                <a:gridCol w="735485">
                  <a:extLst>
                    <a:ext uri="{9D8B030D-6E8A-4147-A177-3AD203B41FA5}">
                      <a16:colId xmlns:a16="http://schemas.microsoft.com/office/drawing/2014/main" val="2810873982"/>
                    </a:ext>
                  </a:extLst>
                </a:gridCol>
                <a:gridCol w="735485">
                  <a:extLst>
                    <a:ext uri="{9D8B030D-6E8A-4147-A177-3AD203B41FA5}">
                      <a16:colId xmlns:a16="http://schemas.microsoft.com/office/drawing/2014/main" val="3317715840"/>
                    </a:ext>
                  </a:extLst>
                </a:gridCol>
                <a:gridCol w="735485">
                  <a:extLst>
                    <a:ext uri="{9D8B030D-6E8A-4147-A177-3AD203B41FA5}">
                      <a16:colId xmlns:a16="http://schemas.microsoft.com/office/drawing/2014/main" val="3626751228"/>
                    </a:ext>
                  </a:extLst>
                </a:gridCol>
                <a:gridCol w="735485">
                  <a:extLst>
                    <a:ext uri="{9D8B030D-6E8A-4147-A177-3AD203B41FA5}">
                      <a16:colId xmlns:a16="http://schemas.microsoft.com/office/drawing/2014/main" val="176484241"/>
                    </a:ext>
                  </a:extLst>
                </a:gridCol>
                <a:gridCol w="735485">
                  <a:extLst>
                    <a:ext uri="{9D8B030D-6E8A-4147-A177-3AD203B41FA5}">
                      <a16:colId xmlns:a16="http://schemas.microsoft.com/office/drawing/2014/main" val="1180184032"/>
                    </a:ext>
                  </a:extLst>
                </a:gridCol>
                <a:gridCol w="1093013">
                  <a:extLst>
                    <a:ext uri="{9D8B030D-6E8A-4147-A177-3AD203B41FA5}">
                      <a16:colId xmlns:a16="http://schemas.microsoft.com/office/drawing/2014/main" val="596089373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SMOTETomek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train:222/222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58737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6603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0.650794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0.587302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0.650794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48100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0.323681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0.621223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0.627595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0.640855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0.614815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0.635027503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0525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60260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09246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0.073171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38717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0.364053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0.558246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0.531823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0.642451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0.55813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0.647735192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65488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81479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5637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28442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0.379268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0.56597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0.553949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0.685947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0.55633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0.652497096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4142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5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Face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564419"/>
            <a:ext cx="10885740" cy="4505670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Random splitting: </a:t>
            </a:r>
            <a:r>
              <a:rPr lang="en-US" altLang="zh-CN" sz="3600" dirty="0" smtClean="0"/>
              <a:t>Best </a:t>
            </a:r>
            <a:r>
              <a:rPr lang="en-US" altLang="zh-CN" sz="3600" dirty="0" err="1" smtClean="0"/>
              <a:t>Acc</a:t>
            </a:r>
            <a:r>
              <a:rPr lang="en-US" altLang="zh-CN" sz="3600" dirty="0" smtClean="0"/>
              <a:t>(0.785714), </a:t>
            </a:r>
            <a:r>
              <a:rPr lang="en-US" altLang="zh-CN" sz="3600" dirty="0"/>
              <a:t>Best </a:t>
            </a:r>
            <a:r>
              <a:rPr lang="en-US" altLang="zh-CN" sz="3600" dirty="0" smtClean="0"/>
              <a:t>F1-score(0.71142899</a:t>
            </a:r>
            <a:r>
              <a:rPr lang="en-US" altLang="zh-CN" sz="3600" dirty="0" smtClean="0"/>
              <a:t>), Random Forest</a:t>
            </a:r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10-folds: Best </a:t>
            </a:r>
            <a:r>
              <a:rPr lang="en-US" altLang="zh-CN" sz="3600" dirty="0"/>
              <a:t>average </a:t>
            </a:r>
            <a:r>
              <a:rPr lang="en-US" altLang="zh-CN" sz="3600" dirty="0" err="1" smtClean="0"/>
              <a:t>Acc</a:t>
            </a:r>
            <a:r>
              <a:rPr lang="en-US" altLang="zh-CN" sz="3600" dirty="0" smtClean="0"/>
              <a:t>(0.75400697), </a:t>
            </a:r>
            <a:r>
              <a:rPr lang="en-US" altLang="zh-CN" sz="3600" dirty="0"/>
              <a:t>Random Forest</a:t>
            </a:r>
            <a:endParaRPr lang="en-US" altLang="zh-CN" sz="3600" dirty="0" smtClean="0"/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10-folds: Best </a:t>
            </a:r>
            <a:r>
              <a:rPr lang="en-US" altLang="zh-CN" sz="3600" dirty="0"/>
              <a:t>average </a:t>
            </a:r>
            <a:r>
              <a:rPr lang="en-US" altLang="zh-CN" sz="3600" dirty="0" err="1" smtClean="0"/>
              <a:t>Acc</a:t>
            </a:r>
            <a:r>
              <a:rPr lang="en-US" altLang="zh-CN" sz="3600" dirty="0" smtClean="0"/>
              <a:t>(0.76027875), </a:t>
            </a:r>
            <a:r>
              <a:rPr lang="en-US" altLang="zh-CN" sz="3600" dirty="0"/>
              <a:t>Random Forest</a:t>
            </a:r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13930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Content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5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492" y="2387034"/>
            <a:ext cx="9484730" cy="2097283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Adolescent mental health screening</a:t>
            </a:r>
            <a:endParaRPr lang="en-US" altLang="zh-CN" sz="3600" dirty="0"/>
          </a:p>
          <a:p>
            <a:pPr algn="l"/>
            <a:endParaRPr lang="en-US" altLang="zh-CN" sz="3600" dirty="0"/>
          </a:p>
          <a:p>
            <a:pPr algn="l"/>
            <a:r>
              <a:rPr lang="en-US" altLang="zh-CN" sz="3600" dirty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Fundus RPPG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977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Eye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20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83050"/>
              </p:ext>
            </p:extLst>
          </p:nvPr>
        </p:nvGraphicFramePr>
        <p:xfrm>
          <a:off x="222249" y="1213659"/>
          <a:ext cx="5945796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5366">
                  <a:extLst>
                    <a:ext uri="{9D8B030D-6E8A-4147-A177-3AD203B41FA5}">
                      <a16:colId xmlns:a16="http://schemas.microsoft.com/office/drawing/2014/main" val="288329828"/>
                    </a:ext>
                  </a:extLst>
                </a:gridCol>
                <a:gridCol w="853410">
                  <a:extLst>
                    <a:ext uri="{9D8B030D-6E8A-4147-A177-3AD203B41FA5}">
                      <a16:colId xmlns:a16="http://schemas.microsoft.com/office/drawing/2014/main" val="2171053177"/>
                    </a:ext>
                  </a:extLst>
                </a:gridCol>
                <a:gridCol w="853410">
                  <a:extLst>
                    <a:ext uri="{9D8B030D-6E8A-4147-A177-3AD203B41FA5}">
                      <a16:colId xmlns:a16="http://schemas.microsoft.com/office/drawing/2014/main" val="4270013245"/>
                    </a:ext>
                  </a:extLst>
                </a:gridCol>
                <a:gridCol w="853410">
                  <a:extLst>
                    <a:ext uri="{9D8B030D-6E8A-4147-A177-3AD203B41FA5}">
                      <a16:colId xmlns:a16="http://schemas.microsoft.com/office/drawing/2014/main" val="2154688248"/>
                    </a:ext>
                  </a:extLst>
                </a:gridCol>
                <a:gridCol w="732697">
                  <a:extLst>
                    <a:ext uri="{9D8B030D-6E8A-4147-A177-3AD203B41FA5}">
                      <a16:colId xmlns:a16="http://schemas.microsoft.com/office/drawing/2014/main" val="3861145182"/>
                    </a:ext>
                  </a:extLst>
                </a:gridCol>
                <a:gridCol w="606370">
                  <a:extLst>
                    <a:ext uri="{9D8B030D-6E8A-4147-A177-3AD203B41FA5}">
                      <a16:colId xmlns:a16="http://schemas.microsoft.com/office/drawing/2014/main" val="3752963144"/>
                    </a:ext>
                  </a:extLst>
                </a:gridCol>
                <a:gridCol w="901133">
                  <a:extLst>
                    <a:ext uri="{9D8B030D-6E8A-4147-A177-3AD203B41FA5}">
                      <a16:colId xmlns:a16="http://schemas.microsoft.com/office/drawing/2014/main" val="354418577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iris(4)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417(322:95)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70%:30%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class weight=balaced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61519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GBDT(N=100)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80578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0.587302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0.761905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61558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0.618991051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0.607472575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0.67668046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0.715527136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21944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65221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0.976190476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41176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0.024390244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79400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0.550813008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0.600696864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0.73246225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0.522938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0.720847851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07494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03046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0.804878049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20362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3690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0.556620209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0.61387921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0.342044135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0.75058072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0.546632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0.743495935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053430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48785"/>
              </p:ext>
            </p:extLst>
          </p:nvPr>
        </p:nvGraphicFramePr>
        <p:xfrm>
          <a:off x="143280" y="3819294"/>
          <a:ext cx="6024766" cy="1055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5935">
                  <a:extLst>
                    <a:ext uri="{9D8B030D-6E8A-4147-A177-3AD203B41FA5}">
                      <a16:colId xmlns:a16="http://schemas.microsoft.com/office/drawing/2014/main" val="599585446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val="145812983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3012026838"/>
                    </a:ext>
                  </a:extLst>
                </a:gridCol>
                <a:gridCol w="800487">
                  <a:extLst>
                    <a:ext uri="{9D8B030D-6E8A-4147-A177-3AD203B41FA5}">
                      <a16:colId xmlns:a16="http://schemas.microsoft.com/office/drawing/2014/main" val="2098653375"/>
                    </a:ext>
                  </a:extLst>
                </a:gridCol>
                <a:gridCol w="1528866">
                  <a:extLst>
                    <a:ext uri="{9D8B030D-6E8A-4147-A177-3AD203B41FA5}">
                      <a16:colId xmlns:a16="http://schemas.microsoft.com/office/drawing/2014/main" val="300194435"/>
                    </a:ext>
                  </a:extLst>
                </a:gridCol>
                <a:gridCol w="1278373">
                  <a:extLst>
                    <a:ext uri="{9D8B030D-6E8A-4147-A177-3AD203B41FA5}">
                      <a16:colId xmlns:a16="http://schemas.microsoft.com/office/drawing/2014/main" val="7739471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Oneclass 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70%:30%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38667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Isolation Forest(N=100)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Minimum Covariance Determinant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Local Outlier Factor（N=20)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02595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0.468254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0.68254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0.714286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0.698413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02015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0.512161583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0.503703704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0.503703704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0.662309368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0.667924528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0.639667705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2781538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018232"/>
              </p:ext>
            </p:extLst>
          </p:nvPr>
        </p:nvGraphicFramePr>
        <p:xfrm>
          <a:off x="6251171" y="1213659"/>
          <a:ext cx="5841074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081">
                  <a:extLst>
                    <a:ext uri="{9D8B030D-6E8A-4147-A177-3AD203B41FA5}">
                      <a16:colId xmlns:a16="http://schemas.microsoft.com/office/drawing/2014/main" val="2483941173"/>
                    </a:ext>
                  </a:extLst>
                </a:gridCol>
                <a:gridCol w="834439">
                  <a:extLst>
                    <a:ext uri="{9D8B030D-6E8A-4147-A177-3AD203B41FA5}">
                      <a16:colId xmlns:a16="http://schemas.microsoft.com/office/drawing/2014/main" val="1670827727"/>
                    </a:ext>
                  </a:extLst>
                </a:gridCol>
                <a:gridCol w="834439">
                  <a:extLst>
                    <a:ext uri="{9D8B030D-6E8A-4147-A177-3AD203B41FA5}">
                      <a16:colId xmlns:a16="http://schemas.microsoft.com/office/drawing/2014/main" val="1859846428"/>
                    </a:ext>
                  </a:extLst>
                </a:gridCol>
                <a:gridCol w="834439">
                  <a:extLst>
                    <a:ext uri="{9D8B030D-6E8A-4147-A177-3AD203B41FA5}">
                      <a16:colId xmlns:a16="http://schemas.microsoft.com/office/drawing/2014/main" val="4211234770"/>
                    </a:ext>
                  </a:extLst>
                </a:gridCol>
                <a:gridCol w="632417">
                  <a:extLst>
                    <a:ext uri="{9D8B030D-6E8A-4147-A177-3AD203B41FA5}">
                      <a16:colId xmlns:a16="http://schemas.microsoft.com/office/drawing/2014/main" val="1337250900"/>
                    </a:ext>
                  </a:extLst>
                </a:gridCol>
                <a:gridCol w="632417">
                  <a:extLst>
                    <a:ext uri="{9D8B030D-6E8A-4147-A177-3AD203B41FA5}">
                      <a16:colId xmlns:a16="http://schemas.microsoft.com/office/drawing/2014/main" val="239985193"/>
                    </a:ext>
                  </a:extLst>
                </a:gridCol>
                <a:gridCol w="939842">
                  <a:extLst>
                    <a:ext uri="{9D8B030D-6E8A-4147-A177-3AD203B41FA5}">
                      <a16:colId xmlns:a16="http://schemas.microsoft.com/office/drawing/2014/main" val="1954420567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RandomOverSampler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97986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02131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0.555556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0.698413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0.555556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65162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0.62524865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0.610229277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0.592029332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0.672952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0.588783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0.651643964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41662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08317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0.829268293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34765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0.292682927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0.073170732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89268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0.552961672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0.593263647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0.583217189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0.677758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0.558479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0.594657375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72476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575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91060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0.609756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77273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0.5757259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0.604297329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0.501045296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0.700116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0.541986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0.642682927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9374236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550668"/>
              </p:ext>
            </p:extLst>
          </p:nvPr>
        </p:nvGraphicFramePr>
        <p:xfrm>
          <a:off x="6251171" y="3649287"/>
          <a:ext cx="5841075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1708">
                  <a:extLst>
                    <a:ext uri="{9D8B030D-6E8A-4147-A177-3AD203B41FA5}">
                      <a16:colId xmlns:a16="http://schemas.microsoft.com/office/drawing/2014/main" val="884255851"/>
                    </a:ext>
                  </a:extLst>
                </a:gridCol>
                <a:gridCol w="850137">
                  <a:extLst>
                    <a:ext uri="{9D8B030D-6E8A-4147-A177-3AD203B41FA5}">
                      <a16:colId xmlns:a16="http://schemas.microsoft.com/office/drawing/2014/main" val="488220971"/>
                    </a:ext>
                  </a:extLst>
                </a:gridCol>
                <a:gridCol w="855920">
                  <a:extLst>
                    <a:ext uri="{9D8B030D-6E8A-4147-A177-3AD203B41FA5}">
                      <a16:colId xmlns:a16="http://schemas.microsoft.com/office/drawing/2014/main" val="2813915381"/>
                    </a:ext>
                  </a:extLst>
                </a:gridCol>
                <a:gridCol w="855920">
                  <a:extLst>
                    <a:ext uri="{9D8B030D-6E8A-4147-A177-3AD203B41FA5}">
                      <a16:colId xmlns:a16="http://schemas.microsoft.com/office/drawing/2014/main" val="2685162483"/>
                    </a:ext>
                  </a:extLst>
                </a:gridCol>
                <a:gridCol w="624590">
                  <a:extLst>
                    <a:ext uri="{9D8B030D-6E8A-4147-A177-3AD203B41FA5}">
                      <a16:colId xmlns:a16="http://schemas.microsoft.com/office/drawing/2014/main" val="1908583350"/>
                    </a:ext>
                  </a:extLst>
                </a:gridCol>
                <a:gridCol w="624590">
                  <a:extLst>
                    <a:ext uri="{9D8B030D-6E8A-4147-A177-3AD203B41FA5}">
                      <a16:colId xmlns:a16="http://schemas.microsoft.com/office/drawing/2014/main" val="2922465147"/>
                    </a:ext>
                  </a:extLst>
                </a:gridCol>
                <a:gridCol w="928210">
                  <a:extLst>
                    <a:ext uri="{9D8B030D-6E8A-4147-A177-3AD203B41FA5}">
                      <a16:colId xmlns:a16="http://schemas.microsoft.com/office/drawing/2014/main" val="2028790966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RandomUnderSampler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train:67/67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74957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96902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0.579365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0.650794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0.722222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95146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0.601389449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0.650793651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0.695652174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0.642491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0.510306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0.628113494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78560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6398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00893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48918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0.563182346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0.574041812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0.574970964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0.486992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0.496399535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92337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72381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0.761904762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59448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0.512195122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95564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0.569860627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0.572938444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0.608013937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0.499013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0.448548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0.481997677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0518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5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Eye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35515"/>
              </p:ext>
            </p:extLst>
          </p:nvPr>
        </p:nvGraphicFramePr>
        <p:xfrm>
          <a:off x="241067" y="1197032"/>
          <a:ext cx="5926977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647">
                  <a:extLst>
                    <a:ext uri="{9D8B030D-6E8A-4147-A177-3AD203B41FA5}">
                      <a16:colId xmlns:a16="http://schemas.microsoft.com/office/drawing/2014/main" val="1848820347"/>
                    </a:ext>
                  </a:extLst>
                </a:gridCol>
                <a:gridCol w="726989">
                  <a:extLst>
                    <a:ext uri="{9D8B030D-6E8A-4147-A177-3AD203B41FA5}">
                      <a16:colId xmlns:a16="http://schemas.microsoft.com/office/drawing/2014/main" val="599039476"/>
                    </a:ext>
                  </a:extLst>
                </a:gridCol>
                <a:gridCol w="726989">
                  <a:extLst>
                    <a:ext uri="{9D8B030D-6E8A-4147-A177-3AD203B41FA5}">
                      <a16:colId xmlns:a16="http://schemas.microsoft.com/office/drawing/2014/main" val="424427359"/>
                    </a:ext>
                  </a:extLst>
                </a:gridCol>
                <a:gridCol w="726989">
                  <a:extLst>
                    <a:ext uri="{9D8B030D-6E8A-4147-A177-3AD203B41FA5}">
                      <a16:colId xmlns:a16="http://schemas.microsoft.com/office/drawing/2014/main" val="580831830"/>
                    </a:ext>
                  </a:extLst>
                </a:gridCol>
                <a:gridCol w="726989">
                  <a:extLst>
                    <a:ext uri="{9D8B030D-6E8A-4147-A177-3AD203B41FA5}">
                      <a16:colId xmlns:a16="http://schemas.microsoft.com/office/drawing/2014/main" val="1982419579"/>
                    </a:ext>
                  </a:extLst>
                </a:gridCol>
                <a:gridCol w="726989">
                  <a:extLst>
                    <a:ext uri="{9D8B030D-6E8A-4147-A177-3AD203B41FA5}">
                      <a16:colId xmlns:a16="http://schemas.microsoft.com/office/drawing/2014/main" val="2875683761"/>
                    </a:ext>
                  </a:extLst>
                </a:gridCol>
                <a:gridCol w="1080385">
                  <a:extLst>
                    <a:ext uri="{9D8B030D-6E8A-4147-A177-3AD203B41FA5}">
                      <a16:colId xmlns:a16="http://schemas.microsoft.com/office/drawing/2014/main" val="19522915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46940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03788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0.507937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0.65873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07542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0.64997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0.61611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0.549396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0.664754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0.605814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0.622569784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45183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08708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0.904762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80285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04496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0.565563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0.569454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0.616434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0.546283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0.552497096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60794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65398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53736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0.487804878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87649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0.568641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0.604355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0.455691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0.649826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0.539663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0.604239257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808447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32613"/>
              </p:ext>
            </p:extLst>
          </p:nvPr>
        </p:nvGraphicFramePr>
        <p:xfrm>
          <a:off x="6282343" y="1197032"/>
          <a:ext cx="5829301" cy="216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515">
                  <a:extLst>
                    <a:ext uri="{9D8B030D-6E8A-4147-A177-3AD203B41FA5}">
                      <a16:colId xmlns:a16="http://schemas.microsoft.com/office/drawing/2014/main" val="728024933"/>
                    </a:ext>
                  </a:extLst>
                </a:gridCol>
                <a:gridCol w="718271">
                  <a:extLst>
                    <a:ext uri="{9D8B030D-6E8A-4147-A177-3AD203B41FA5}">
                      <a16:colId xmlns:a16="http://schemas.microsoft.com/office/drawing/2014/main" val="1594153832"/>
                    </a:ext>
                  </a:extLst>
                </a:gridCol>
                <a:gridCol w="718271">
                  <a:extLst>
                    <a:ext uri="{9D8B030D-6E8A-4147-A177-3AD203B41FA5}">
                      <a16:colId xmlns:a16="http://schemas.microsoft.com/office/drawing/2014/main" val="3945644434"/>
                    </a:ext>
                  </a:extLst>
                </a:gridCol>
                <a:gridCol w="718271">
                  <a:extLst>
                    <a:ext uri="{9D8B030D-6E8A-4147-A177-3AD203B41FA5}">
                      <a16:colId xmlns:a16="http://schemas.microsoft.com/office/drawing/2014/main" val="1776106709"/>
                    </a:ext>
                  </a:extLst>
                </a:gridCol>
                <a:gridCol w="718271">
                  <a:extLst>
                    <a:ext uri="{9D8B030D-6E8A-4147-A177-3AD203B41FA5}">
                      <a16:colId xmlns:a16="http://schemas.microsoft.com/office/drawing/2014/main" val="1798614073"/>
                    </a:ext>
                  </a:extLst>
                </a:gridCol>
                <a:gridCol w="718271">
                  <a:extLst>
                    <a:ext uri="{9D8B030D-6E8A-4147-A177-3AD203B41FA5}">
                      <a16:colId xmlns:a16="http://schemas.microsoft.com/office/drawing/2014/main" val="1442793839"/>
                    </a:ext>
                  </a:extLst>
                </a:gridCol>
                <a:gridCol w="1067431">
                  <a:extLst>
                    <a:ext uri="{9D8B030D-6E8A-4147-A177-3AD203B41FA5}">
                      <a16:colId xmlns:a16="http://schemas.microsoft.com/office/drawing/2014/main" val="66839677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ADASYN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train:224/220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562464"/>
                  </a:ext>
                </a:extLst>
              </a:tr>
              <a:tr h="176473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8140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0.674603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0.650794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21452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0.625514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0.634921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0.680347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0.603469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0.665189125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69143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53053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0.825397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7978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0.66129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0166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0.52741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0.591173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0.834146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0.747081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0.509988386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946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71200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0.785714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0.738095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21513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75171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0.52741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0.599535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0.284901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0.642625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0.532172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0.587224158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011741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02975"/>
              </p:ext>
            </p:extLst>
          </p:nvPr>
        </p:nvGraphicFramePr>
        <p:xfrm>
          <a:off x="157940" y="3718863"/>
          <a:ext cx="5926976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3562">
                  <a:extLst>
                    <a:ext uri="{9D8B030D-6E8A-4147-A177-3AD203B41FA5}">
                      <a16:colId xmlns:a16="http://schemas.microsoft.com/office/drawing/2014/main" val="1529555562"/>
                    </a:ext>
                  </a:extLst>
                </a:gridCol>
                <a:gridCol w="722068">
                  <a:extLst>
                    <a:ext uri="{9D8B030D-6E8A-4147-A177-3AD203B41FA5}">
                      <a16:colId xmlns:a16="http://schemas.microsoft.com/office/drawing/2014/main" val="526922282"/>
                    </a:ext>
                  </a:extLst>
                </a:gridCol>
                <a:gridCol w="722068">
                  <a:extLst>
                    <a:ext uri="{9D8B030D-6E8A-4147-A177-3AD203B41FA5}">
                      <a16:colId xmlns:a16="http://schemas.microsoft.com/office/drawing/2014/main" val="65524676"/>
                    </a:ext>
                  </a:extLst>
                </a:gridCol>
                <a:gridCol w="722068">
                  <a:extLst>
                    <a:ext uri="{9D8B030D-6E8A-4147-A177-3AD203B41FA5}">
                      <a16:colId xmlns:a16="http://schemas.microsoft.com/office/drawing/2014/main" val="3220465366"/>
                    </a:ext>
                  </a:extLst>
                </a:gridCol>
                <a:gridCol w="722068">
                  <a:extLst>
                    <a:ext uri="{9D8B030D-6E8A-4147-A177-3AD203B41FA5}">
                      <a16:colId xmlns:a16="http://schemas.microsoft.com/office/drawing/2014/main" val="2732496977"/>
                    </a:ext>
                  </a:extLst>
                </a:gridCol>
                <a:gridCol w="722068">
                  <a:extLst>
                    <a:ext uri="{9D8B030D-6E8A-4147-A177-3AD203B41FA5}">
                      <a16:colId xmlns:a16="http://schemas.microsoft.com/office/drawing/2014/main" val="1557562195"/>
                    </a:ext>
                  </a:extLst>
                </a:gridCol>
                <a:gridCol w="1073074">
                  <a:extLst>
                    <a:ext uri="{9D8B030D-6E8A-4147-A177-3AD203B41FA5}">
                      <a16:colId xmlns:a16="http://schemas.microsoft.com/office/drawing/2014/main" val="3373385093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SMOTEENN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train：79/146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9716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169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0.626984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0.484127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48915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0.633568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0.621223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0.556424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0.519077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0.527546089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3248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3847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0.756098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78497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32339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0.599129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0.500523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0.568293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0.498142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0.501452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0.491173055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95267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30114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0.761905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65083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0.317073171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29661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0.589895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0.570616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0.620906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0.541521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0.512659698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436576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08862"/>
              </p:ext>
            </p:extLst>
          </p:nvPr>
        </p:nvGraphicFramePr>
        <p:xfrm>
          <a:off x="6225192" y="3718863"/>
          <a:ext cx="5943602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5046">
                  <a:extLst>
                    <a:ext uri="{9D8B030D-6E8A-4147-A177-3AD203B41FA5}">
                      <a16:colId xmlns:a16="http://schemas.microsoft.com/office/drawing/2014/main" val="1380738217"/>
                    </a:ext>
                  </a:extLst>
                </a:gridCol>
                <a:gridCol w="729028">
                  <a:extLst>
                    <a:ext uri="{9D8B030D-6E8A-4147-A177-3AD203B41FA5}">
                      <a16:colId xmlns:a16="http://schemas.microsoft.com/office/drawing/2014/main" val="2917117547"/>
                    </a:ext>
                  </a:extLst>
                </a:gridCol>
                <a:gridCol w="729028">
                  <a:extLst>
                    <a:ext uri="{9D8B030D-6E8A-4147-A177-3AD203B41FA5}">
                      <a16:colId xmlns:a16="http://schemas.microsoft.com/office/drawing/2014/main" val="1615466372"/>
                    </a:ext>
                  </a:extLst>
                </a:gridCol>
                <a:gridCol w="729028">
                  <a:extLst>
                    <a:ext uri="{9D8B030D-6E8A-4147-A177-3AD203B41FA5}">
                      <a16:colId xmlns:a16="http://schemas.microsoft.com/office/drawing/2014/main" val="2583506880"/>
                    </a:ext>
                  </a:extLst>
                </a:gridCol>
                <a:gridCol w="729028">
                  <a:extLst>
                    <a:ext uri="{9D8B030D-6E8A-4147-A177-3AD203B41FA5}">
                      <a16:colId xmlns:a16="http://schemas.microsoft.com/office/drawing/2014/main" val="2650852767"/>
                    </a:ext>
                  </a:extLst>
                </a:gridCol>
                <a:gridCol w="729028">
                  <a:extLst>
                    <a:ext uri="{9D8B030D-6E8A-4147-A177-3AD203B41FA5}">
                      <a16:colId xmlns:a16="http://schemas.microsoft.com/office/drawing/2014/main" val="2263976200"/>
                    </a:ext>
                  </a:extLst>
                </a:gridCol>
                <a:gridCol w="1083416">
                  <a:extLst>
                    <a:ext uri="{9D8B030D-6E8A-4147-A177-3AD203B41FA5}">
                      <a16:colId xmlns:a16="http://schemas.microsoft.com/office/drawing/2014/main" val="2368579001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SMOTETomek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train:207/207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76380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79318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0.626984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0.68254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0.563492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3193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0.643832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0.61611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0.541806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0.689815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0.598946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0.631473264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286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40894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0.809524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90856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0.146341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45067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0.567944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0.576597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0.599477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0.548722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0.557200929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72637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96728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2719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80113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0.570964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0.597271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0.448548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0.645006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0.539663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0.596689895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50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82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 smtClean="0">
                <a:solidFill>
                  <a:schemeClr val="bg1"/>
                </a:solidFill>
              </a:rPr>
              <a:t>Eye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531168"/>
            <a:ext cx="11128249" cy="4505670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Random splitting: </a:t>
            </a:r>
            <a:r>
              <a:rPr lang="en-US" altLang="zh-CN" sz="3600" dirty="0"/>
              <a:t>Best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(0.761905), Best </a:t>
            </a:r>
            <a:r>
              <a:rPr lang="en-US" altLang="zh-CN" sz="3600" dirty="0" smtClean="0"/>
              <a:t>F1-score(0.715527136</a:t>
            </a:r>
            <a:r>
              <a:rPr lang="en-US" altLang="zh-CN" sz="3600" dirty="0" smtClean="0"/>
              <a:t>), </a:t>
            </a:r>
            <a:r>
              <a:rPr lang="en-US" altLang="zh-CN" sz="3600" dirty="0" smtClean="0"/>
              <a:t>GBDT</a:t>
            </a:r>
            <a:endParaRPr lang="en-US" altLang="zh-CN" sz="3600" dirty="0" smtClean="0"/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(0.834146</a:t>
            </a:r>
            <a:r>
              <a:rPr lang="en-US" altLang="zh-CN" sz="3600" dirty="0" smtClean="0"/>
              <a:t>), SVM(Linear) + ADASYN</a:t>
            </a:r>
            <a:endParaRPr lang="en-US" altLang="zh-CN" sz="3600" dirty="0" smtClean="0"/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10-folds: Best </a:t>
            </a:r>
            <a:r>
              <a:rPr lang="en-US" altLang="zh-CN" sz="3600" dirty="0"/>
              <a:t>average </a:t>
            </a:r>
            <a:r>
              <a:rPr lang="en-US" altLang="zh-CN" sz="3600" dirty="0" err="1" smtClean="0"/>
              <a:t>Acc</a:t>
            </a:r>
            <a:r>
              <a:rPr lang="en-US" altLang="zh-CN" sz="3600" dirty="0" smtClean="0"/>
              <a:t>(0.75058072</a:t>
            </a:r>
            <a:r>
              <a:rPr lang="en-US" altLang="zh-CN" sz="3600" dirty="0"/>
              <a:t>), Random Forest</a:t>
            </a:r>
          </a:p>
          <a:p>
            <a:pPr algn="l"/>
            <a:endParaRPr lang="en-US" altLang="zh-CN" sz="3600" dirty="0"/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146127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Physical signs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58592"/>
              </p:ext>
            </p:extLst>
          </p:nvPr>
        </p:nvGraphicFramePr>
        <p:xfrm>
          <a:off x="172372" y="1295747"/>
          <a:ext cx="6045548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5131">
                  <a:extLst>
                    <a:ext uri="{9D8B030D-6E8A-4147-A177-3AD203B41FA5}">
                      <a16:colId xmlns:a16="http://schemas.microsoft.com/office/drawing/2014/main" val="4043297274"/>
                    </a:ext>
                  </a:extLst>
                </a:gridCol>
                <a:gridCol w="865282">
                  <a:extLst>
                    <a:ext uri="{9D8B030D-6E8A-4147-A177-3AD203B41FA5}">
                      <a16:colId xmlns:a16="http://schemas.microsoft.com/office/drawing/2014/main" val="3444490828"/>
                    </a:ext>
                  </a:extLst>
                </a:gridCol>
                <a:gridCol w="868137">
                  <a:extLst>
                    <a:ext uri="{9D8B030D-6E8A-4147-A177-3AD203B41FA5}">
                      <a16:colId xmlns:a16="http://schemas.microsoft.com/office/drawing/2014/main" val="717919418"/>
                    </a:ext>
                  </a:extLst>
                </a:gridCol>
                <a:gridCol w="868137">
                  <a:extLst>
                    <a:ext uri="{9D8B030D-6E8A-4147-A177-3AD203B41FA5}">
                      <a16:colId xmlns:a16="http://schemas.microsoft.com/office/drawing/2014/main" val="700985031"/>
                    </a:ext>
                  </a:extLst>
                </a:gridCol>
                <a:gridCol w="745341">
                  <a:extLst>
                    <a:ext uri="{9D8B030D-6E8A-4147-A177-3AD203B41FA5}">
                      <a16:colId xmlns:a16="http://schemas.microsoft.com/office/drawing/2014/main" val="2437491023"/>
                    </a:ext>
                  </a:extLst>
                </a:gridCol>
                <a:gridCol w="616835">
                  <a:extLst>
                    <a:ext uri="{9D8B030D-6E8A-4147-A177-3AD203B41FA5}">
                      <a16:colId xmlns:a16="http://schemas.microsoft.com/office/drawing/2014/main" val="244540455"/>
                    </a:ext>
                  </a:extLst>
                </a:gridCol>
                <a:gridCol w="916685">
                  <a:extLst>
                    <a:ext uri="{9D8B030D-6E8A-4147-A177-3AD203B41FA5}">
                      <a16:colId xmlns:a16="http://schemas.microsoft.com/office/drawing/2014/main" val="352107470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physical index(4722)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417(322:95)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70%:30%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class weight=balaced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53854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01780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0.746032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1898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0.622569784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0.66464646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0.453852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0.672196621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10439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27990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2689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87391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0.245993031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0.295993031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0.575900116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0.7587108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0.715969803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2893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65356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86304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0.512195122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79350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0.230139373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0.234901278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0.627932636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0.76027875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0.426655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0.741056911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1608221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944597"/>
              </p:ext>
            </p:extLst>
          </p:nvPr>
        </p:nvGraphicFramePr>
        <p:xfrm>
          <a:off x="172373" y="3981450"/>
          <a:ext cx="6045547" cy="887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30">
                  <a:extLst>
                    <a:ext uri="{9D8B030D-6E8A-4147-A177-3AD203B41FA5}">
                      <a16:colId xmlns:a16="http://schemas.microsoft.com/office/drawing/2014/main" val="2674068133"/>
                    </a:ext>
                  </a:extLst>
                </a:gridCol>
                <a:gridCol w="814647">
                  <a:extLst>
                    <a:ext uri="{9D8B030D-6E8A-4147-A177-3AD203B41FA5}">
                      <a16:colId xmlns:a16="http://schemas.microsoft.com/office/drawing/2014/main" val="1303648361"/>
                    </a:ext>
                  </a:extLst>
                </a:gridCol>
                <a:gridCol w="781397">
                  <a:extLst>
                    <a:ext uri="{9D8B030D-6E8A-4147-A177-3AD203B41FA5}">
                      <a16:colId xmlns:a16="http://schemas.microsoft.com/office/drawing/2014/main" val="718109754"/>
                    </a:ext>
                  </a:extLst>
                </a:gridCol>
                <a:gridCol w="839585">
                  <a:extLst>
                    <a:ext uri="{9D8B030D-6E8A-4147-A177-3AD203B41FA5}">
                      <a16:colId xmlns:a16="http://schemas.microsoft.com/office/drawing/2014/main" val="3679521922"/>
                    </a:ext>
                  </a:extLst>
                </a:gridCol>
                <a:gridCol w="1452105">
                  <a:extLst>
                    <a:ext uri="{9D8B030D-6E8A-4147-A177-3AD203B41FA5}">
                      <a16:colId xmlns:a16="http://schemas.microsoft.com/office/drawing/2014/main" val="2215688913"/>
                    </a:ext>
                  </a:extLst>
                </a:gridCol>
                <a:gridCol w="1282783">
                  <a:extLst>
                    <a:ext uri="{9D8B030D-6E8A-4147-A177-3AD203B41FA5}">
                      <a16:colId xmlns:a16="http://schemas.microsoft.com/office/drawing/2014/main" val="1209898409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Oneclass 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70%:30%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63563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OC SVM(Poly)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OC 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Isolation Forest(N=100)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Minimum Covariance Determinant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Local Outlier Factor（N=20)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57025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0.769841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0.507937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0.650794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39784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0.218942347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0.583400405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0.676631789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0.548223958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0.655014417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8638425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5193"/>
              </p:ext>
            </p:extLst>
          </p:nvPr>
        </p:nvGraphicFramePr>
        <p:xfrm>
          <a:off x="6375171" y="1295747"/>
          <a:ext cx="5816829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8377">
                  <a:extLst>
                    <a:ext uri="{9D8B030D-6E8A-4147-A177-3AD203B41FA5}">
                      <a16:colId xmlns:a16="http://schemas.microsoft.com/office/drawing/2014/main" val="3444679368"/>
                    </a:ext>
                  </a:extLst>
                </a:gridCol>
                <a:gridCol w="830975">
                  <a:extLst>
                    <a:ext uri="{9D8B030D-6E8A-4147-A177-3AD203B41FA5}">
                      <a16:colId xmlns:a16="http://schemas.microsoft.com/office/drawing/2014/main" val="2664925450"/>
                    </a:ext>
                  </a:extLst>
                </a:gridCol>
                <a:gridCol w="830975">
                  <a:extLst>
                    <a:ext uri="{9D8B030D-6E8A-4147-A177-3AD203B41FA5}">
                      <a16:colId xmlns:a16="http://schemas.microsoft.com/office/drawing/2014/main" val="3251167927"/>
                    </a:ext>
                  </a:extLst>
                </a:gridCol>
                <a:gridCol w="830975">
                  <a:extLst>
                    <a:ext uri="{9D8B030D-6E8A-4147-A177-3AD203B41FA5}">
                      <a16:colId xmlns:a16="http://schemas.microsoft.com/office/drawing/2014/main" val="823464344"/>
                    </a:ext>
                  </a:extLst>
                </a:gridCol>
                <a:gridCol w="629793">
                  <a:extLst>
                    <a:ext uri="{9D8B030D-6E8A-4147-A177-3AD203B41FA5}">
                      <a16:colId xmlns:a16="http://schemas.microsoft.com/office/drawing/2014/main" val="3862874174"/>
                    </a:ext>
                  </a:extLst>
                </a:gridCol>
                <a:gridCol w="629793">
                  <a:extLst>
                    <a:ext uri="{9D8B030D-6E8A-4147-A177-3AD203B41FA5}">
                      <a16:colId xmlns:a16="http://schemas.microsoft.com/office/drawing/2014/main" val="4257355833"/>
                    </a:ext>
                  </a:extLst>
                </a:gridCol>
                <a:gridCol w="935941">
                  <a:extLst>
                    <a:ext uri="{9D8B030D-6E8A-4147-A177-3AD203B41FA5}">
                      <a16:colId xmlns:a16="http://schemas.microsoft.com/office/drawing/2014/main" val="3334107168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RandomOverSampler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06711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58921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0.746032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0.698413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79655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0.618991051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0.664646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0.684049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0.639667705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70142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3000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1636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85663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0.31504065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0.331707317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0.739605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0.671545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0.689721254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8324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85689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0.785714286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0.69047619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0.785714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83044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22606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0.282520325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0.272996516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0.668757259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0.743438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0.650232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0.724390244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6837433"/>
                  </a:ext>
                </a:extLst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04270"/>
              </p:ext>
            </p:extLst>
          </p:nvPr>
        </p:nvGraphicFramePr>
        <p:xfrm>
          <a:off x="6375171" y="3862178"/>
          <a:ext cx="581683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135">
                  <a:extLst>
                    <a:ext uri="{9D8B030D-6E8A-4147-A177-3AD203B41FA5}">
                      <a16:colId xmlns:a16="http://schemas.microsoft.com/office/drawing/2014/main" val="3359992932"/>
                    </a:ext>
                  </a:extLst>
                </a:gridCol>
                <a:gridCol w="846608">
                  <a:extLst>
                    <a:ext uri="{9D8B030D-6E8A-4147-A177-3AD203B41FA5}">
                      <a16:colId xmlns:a16="http://schemas.microsoft.com/office/drawing/2014/main" val="1746072210"/>
                    </a:ext>
                  </a:extLst>
                </a:gridCol>
                <a:gridCol w="852367">
                  <a:extLst>
                    <a:ext uri="{9D8B030D-6E8A-4147-A177-3AD203B41FA5}">
                      <a16:colId xmlns:a16="http://schemas.microsoft.com/office/drawing/2014/main" val="189688181"/>
                    </a:ext>
                  </a:extLst>
                </a:gridCol>
                <a:gridCol w="852367">
                  <a:extLst>
                    <a:ext uri="{9D8B030D-6E8A-4147-A177-3AD203B41FA5}">
                      <a16:colId xmlns:a16="http://schemas.microsoft.com/office/drawing/2014/main" val="3770701273"/>
                    </a:ext>
                  </a:extLst>
                </a:gridCol>
                <a:gridCol w="621998">
                  <a:extLst>
                    <a:ext uri="{9D8B030D-6E8A-4147-A177-3AD203B41FA5}">
                      <a16:colId xmlns:a16="http://schemas.microsoft.com/office/drawing/2014/main" val="2813965249"/>
                    </a:ext>
                  </a:extLst>
                </a:gridCol>
                <a:gridCol w="621998">
                  <a:extLst>
                    <a:ext uri="{9D8B030D-6E8A-4147-A177-3AD203B41FA5}">
                      <a16:colId xmlns:a16="http://schemas.microsoft.com/office/drawing/2014/main" val="2537795147"/>
                    </a:ext>
                  </a:extLst>
                </a:gridCol>
                <a:gridCol w="924357">
                  <a:extLst>
                    <a:ext uri="{9D8B030D-6E8A-4147-A177-3AD203B41FA5}">
                      <a16:colId xmlns:a16="http://schemas.microsoft.com/office/drawing/2014/main" val="1793394349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RandomUnderSampler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train:67/67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40794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98881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0.761905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0.492063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4066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0.639497803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0.706790123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0.532763533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0.556352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0.556620176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34480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37327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11553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0.146341463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8119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0.590592334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0.725493612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0.467421603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0.497967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0.512718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0.486585366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51908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45590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0.829268293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6637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64055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0.52398374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0.581416957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0.527642276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0.498374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0.596632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0.512950058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272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52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Physical signs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24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5545"/>
              </p:ext>
            </p:extLst>
          </p:nvPr>
        </p:nvGraphicFramePr>
        <p:xfrm>
          <a:off x="193040" y="1175962"/>
          <a:ext cx="5908504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7871">
                  <a:extLst>
                    <a:ext uri="{9D8B030D-6E8A-4147-A177-3AD203B41FA5}">
                      <a16:colId xmlns:a16="http://schemas.microsoft.com/office/drawing/2014/main" val="3538425921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2561254817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2738469100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1053167842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217887715"/>
                    </a:ext>
                  </a:extLst>
                </a:gridCol>
                <a:gridCol w="724723">
                  <a:extLst>
                    <a:ext uri="{9D8B030D-6E8A-4147-A177-3AD203B41FA5}">
                      <a16:colId xmlns:a16="http://schemas.microsoft.com/office/drawing/2014/main" val="2075132379"/>
                    </a:ext>
                  </a:extLst>
                </a:gridCol>
                <a:gridCol w="1077018">
                  <a:extLst>
                    <a:ext uri="{9D8B030D-6E8A-4147-A177-3AD203B41FA5}">
                      <a16:colId xmlns:a16="http://schemas.microsoft.com/office/drawing/2014/main" val="221607700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84222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26421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0.738095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0.674603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36043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0.618991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0.672197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0.667847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0.603036145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07565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32249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96718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0.268293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010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0.307898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0.324564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0.638386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0.720616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0.671487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0.692044135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81420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86119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87943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89345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0.270616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0.237282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0.680546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0.750465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0.681185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0.726538908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7948928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98594"/>
              </p:ext>
            </p:extLst>
          </p:nvPr>
        </p:nvGraphicFramePr>
        <p:xfrm>
          <a:off x="6199216" y="1175962"/>
          <a:ext cx="5912429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7207">
                  <a:extLst>
                    <a:ext uri="{9D8B030D-6E8A-4147-A177-3AD203B41FA5}">
                      <a16:colId xmlns:a16="http://schemas.microsoft.com/office/drawing/2014/main" val="593916397"/>
                    </a:ext>
                  </a:extLst>
                </a:gridCol>
                <a:gridCol w="728514">
                  <a:extLst>
                    <a:ext uri="{9D8B030D-6E8A-4147-A177-3AD203B41FA5}">
                      <a16:colId xmlns:a16="http://schemas.microsoft.com/office/drawing/2014/main" val="1104603486"/>
                    </a:ext>
                  </a:extLst>
                </a:gridCol>
                <a:gridCol w="728514">
                  <a:extLst>
                    <a:ext uri="{9D8B030D-6E8A-4147-A177-3AD203B41FA5}">
                      <a16:colId xmlns:a16="http://schemas.microsoft.com/office/drawing/2014/main" val="2540889251"/>
                    </a:ext>
                  </a:extLst>
                </a:gridCol>
                <a:gridCol w="728514">
                  <a:extLst>
                    <a:ext uri="{9D8B030D-6E8A-4147-A177-3AD203B41FA5}">
                      <a16:colId xmlns:a16="http://schemas.microsoft.com/office/drawing/2014/main" val="525799708"/>
                    </a:ext>
                  </a:extLst>
                </a:gridCol>
                <a:gridCol w="728514">
                  <a:extLst>
                    <a:ext uri="{9D8B030D-6E8A-4147-A177-3AD203B41FA5}">
                      <a16:colId xmlns:a16="http://schemas.microsoft.com/office/drawing/2014/main" val="3418836404"/>
                    </a:ext>
                  </a:extLst>
                </a:gridCol>
                <a:gridCol w="728514">
                  <a:extLst>
                    <a:ext uri="{9D8B030D-6E8A-4147-A177-3AD203B41FA5}">
                      <a16:colId xmlns:a16="http://schemas.microsoft.com/office/drawing/2014/main" val="1099897899"/>
                    </a:ext>
                  </a:extLst>
                </a:gridCol>
                <a:gridCol w="1082652">
                  <a:extLst>
                    <a:ext uri="{9D8B030D-6E8A-4147-A177-3AD203B41FA5}">
                      <a16:colId xmlns:a16="http://schemas.microsoft.com/office/drawing/2014/main" val="322145061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ADASYN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train:224/215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03812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05373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0.769841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0.674603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17777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0.627595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0.71193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0.678264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0.643478261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00368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8343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0.952381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0.904762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56721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5314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0.307898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0.326945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0.623693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0.708479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0.673868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0.677816492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8639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93129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82880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0.707317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97278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0.277758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0.272997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0.630139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0.750523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0.676423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0.724041812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099831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91218"/>
              </p:ext>
            </p:extLst>
          </p:nvPr>
        </p:nvGraphicFramePr>
        <p:xfrm>
          <a:off x="193040" y="3520411"/>
          <a:ext cx="5908506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9687">
                  <a:extLst>
                    <a:ext uri="{9D8B030D-6E8A-4147-A177-3AD203B41FA5}">
                      <a16:colId xmlns:a16="http://schemas.microsoft.com/office/drawing/2014/main" val="2730978236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1965670556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288497971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1035633383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514799087"/>
                    </a:ext>
                  </a:extLst>
                </a:gridCol>
                <a:gridCol w="719818">
                  <a:extLst>
                    <a:ext uri="{9D8B030D-6E8A-4147-A177-3AD203B41FA5}">
                      <a16:colId xmlns:a16="http://schemas.microsoft.com/office/drawing/2014/main" val="2102511425"/>
                    </a:ext>
                  </a:extLst>
                </a:gridCol>
                <a:gridCol w="1069729">
                  <a:extLst>
                    <a:ext uri="{9D8B030D-6E8A-4147-A177-3AD203B41FA5}">
                      <a16:colId xmlns:a16="http://schemas.microsoft.com/office/drawing/2014/main" val="2054128606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SMOTEENN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train：66/121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76679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2237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0.738095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0.587302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52367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0.578468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0.513987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0.70665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0.620413437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6852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75189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0.69047619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110767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0.170731707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57704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0.483159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0.399652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0.45511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0.432753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0.495819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27938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3563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0.666667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60850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66874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0.515273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0.536876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0.537108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0.558479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0.580313589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2116858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15697"/>
              </p:ext>
            </p:extLst>
          </p:nvPr>
        </p:nvGraphicFramePr>
        <p:xfrm>
          <a:off x="6199216" y="3520411"/>
          <a:ext cx="5912428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674">
                  <a:extLst>
                    <a:ext uri="{9D8B030D-6E8A-4147-A177-3AD203B41FA5}">
                      <a16:colId xmlns:a16="http://schemas.microsoft.com/office/drawing/2014/main" val="2225389073"/>
                    </a:ext>
                  </a:extLst>
                </a:gridCol>
                <a:gridCol w="725204">
                  <a:extLst>
                    <a:ext uri="{9D8B030D-6E8A-4147-A177-3AD203B41FA5}">
                      <a16:colId xmlns:a16="http://schemas.microsoft.com/office/drawing/2014/main" val="3835244089"/>
                    </a:ext>
                  </a:extLst>
                </a:gridCol>
                <a:gridCol w="725204">
                  <a:extLst>
                    <a:ext uri="{9D8B030D-6E8A-4147-A177-3AD203B41FA5}">
                      <a16:colId xmlns:a16="http://schemas.microsoft.com/office/drawing/2014/main" val="3761081202"/>
                    </a:ext>
                  </a:extLst>
                </a:gridCol>
                <a:gridCol w="725204">
                  <a:extLst>
                    <a:ext uri="{9D8B030D-6E8A-4147-A177-3AD203B41FA5}">
                      <a16:colId xmlns:a16="http://schemas.microsoft.com/office/drawing/2014/main" val="1054688905"/>
                    </a:ext>
                  </a:extLst>
                </a:gridCol>
                <a:gridCol w="725204">
                  <a:extLst>
                    <a:ext uri="{9D8B030D-6E8A-4147-A177-3AD203B41FA5}">
                      <a16:colId xmlns:a16="http://schemas.microsoft.com/office/drawing/2014/main" val="3055250897"/>
                    </a:ext>
                  </a:extLst>
                </a:gridCol>
                <a:gridCol w="725204">
                  <a:extLst>
                    <a:ext uri="{9D8B030D-6E8A-4147-A177-3AD203B41FA5}">
                      <a16:colId xmlns:a16="http://schemas.microsoft.com/office/drawing/2014/main" val="2851820506"/>
                    </a:ext>
                  </a:extLst>
                </a:gridCol>
                <a:gridCol w="1077734">
                  <a:extLst>
                    <a:ext uri="{9D8B030D-6E8A-4147-A177-3AD203B41FA5}">
                      <a16:colId xmlns:a16="http://schemas.microsoft.com/office/drawing/2014/main" val="1839898347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SMOTETomek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train:203/203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948119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49604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0.579365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0.722222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0.674603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09137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0.606369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0.65233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0.626645603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53946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69506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2068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10111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0.303136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0.23885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0.549768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0.721545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0.6514518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67411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73878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40646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0100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0.270616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0.230139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0.611208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0.743206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0.716899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0.695470383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1490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6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 smtClean="0">
                <a:solidFill>
                  <a:schemeClr val="bg1"/>
                </a:solidFill>
              </a:rPr>
              <a:t>Physical index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531168"/>
            <a:ext cx="11128249" cy="450567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Random splitting: </a:t>
            </a:r>
            <a:r>
              <a:rPr lang="en-US" altLang="zh-CN" sz="3600" dirty="0"/>
              <a:t>Best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(0.769841), Best F1-score(0.71193), Random </a:t>
            </a:r>
            <a:r>
              <a:rPr lang="en-US" altLang="zh-CN" sz="3600" dirty="0" smtClean="0"/>
              <a:t>Forest + ADASYN</a:t>
            </a:r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(0.7587108), Random </a:t>
            </a:r>
            <a:r>
              <a:rPr lang="en-US" altLang="zh-CN" sz="3600" dirty="0" smtClean="0"/>
              <a:t>Forest</a:t>
            </a:r>
          </a:p>
          <a:p>
            <a:pPr algn="l"/>
            <a:r>
              <a:rPr lang="en-US" altLang="zh-CN" sz="3600" dirty="0" smtClean="0"/>
              <a:t> </a:t>
            </a:r>
            <a:endParaRPr lang="en-US" altLang="zh-CN" sz="3600" dirty="0" smtClean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(0.76027875), Random Forest</a:t>
            </a:r>
          </a:p>
          <a:p>
            <a:pPr algn="l"/>
            <a:endParaRPr lang="en-US" altLang="zh-CN" sz="3600" dirty="0"/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13538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Voice MFCC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26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48562"/>
              </p:ext>
            </p:extLst>
          </p:nvPr>
        </p:nvGraphicFramePr>
        <p:xfrm>
          <a:off x="222249" y="1220932"/>
          <a:ext cx="5904231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7896">
                  <a:extLst>
                    <a:ext uri="{9D8B030D-6E8A-4147-A177-3AD203B41FA5}">
                      <a16:colId xmlns:a16="http://schemas.microsoft.com/office/drawing/2014/main" val="4094983103"/>
                    </a:ext>
                  </a:extLst>
                </a:gridCol>
                <a:gridCol w="845056">
                  <a:extLst>
                    <a:ext uri="{9D8B030D-6E8A-4147-A177-3AD203B41FA5}">
                      <a16:colId xmlns:a16="http://schemas.microsoft.com/office/drawing/2014/main" val="828746780"/>
                    </a:ext>
                  </a:extLst>
                </a:gridCol>
                <a:gridCol w="847844">
                  <a:extLst>
                    <a:ext uri="{9D8B030D-6E8A-4147-A177-3AD203B41FA5}">
                      <a16:colId xmlns:a16="http://schemas.microsoft.com/office/drawing/2014/main" val="2983713198"/>
                    </a:ext>
                  </a:extLst>
                </a:gridCol>
                <a:gridCol w="847844">
                  <a:extLst>
                    <a:ext uri="{9D8B030D-6E8A-4147-A177-3AD203B41FA5}">
                      <a16:colId xmlns:a16="http://schemas.microsoft.com/office/drawing/2014/main" val="1765387136"/>
                    </a:ext>
                  </a:extLst>
                </a:gridCol>
                <a:gridCol w="727919">
                  <a:extLst>
                    <a:ext uri="{9D8B030D-6E8A-4147-A177-3AD203B41FA5}">
                      <a16:colId xmlns:a16="http://schemas.microsoft.com/office/drawing/2014/main" val="643971208"/>
                    </a:ext>
                  </a:extLst>
                </a:gridCol>
                <a:gridCol w="602415">
                  <a:extLst>
                    <a:ext uri="{9D8B030D-6E8A-4147-A177-3AD203B41FA5}">
                      <a16:colId xmlns:a16="http://schemas.microsoft.com/office/drawing/2014/main" val="3683996780"/>
                    </a:ext>
                  </a:extLst>
                </a:gridCol>
                <a:gridCol w="895257">
                  <a:extLst>
                    <a:ext uri="{9D8B030D-6E8A-4147-A177-3AD203B41FA5}">
                      <a16:colId xmlns:a16="http://schemas.microsoft.com/office/drawing/2014/main" val="2789170372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Voice_MFCC(9828)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417(322:95)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70%:30%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class weight=balaced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46717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86629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0.626984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42656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0.637389256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0.683566434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0.68887158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0.68055556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0.69418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0.631027254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65261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46573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70351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0.048780488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74983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0.52804878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0.632578397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0.649245064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0.76829268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0.644483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0.728164925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12831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45379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0.78571429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0.804878049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13885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0.76190476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0447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0.77224158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0.712253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0.745934959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47586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683219"/>
              </p:ext>
            </p:extLst>
          </p:nvPr>
        </p:nvGraphicFramePr>
        <p:xfrm>
          <a:off x="222249" y="3766663"/>
          <a:ext cx="5904231" cy="887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0216">
                  <a:extLst>
                    <a:ext uri="{9D8B030D-6E8A-4147-A177-3AD203B41FA5}">
                      <a16:colId xmlns:a16="http://schemas.microsoft.com/office/drawing/2014/main" val="1499702464"/>
                    </a:ext>
                  </a:extLst>
                </a:gridCol>
                <a:gridCol w="789710">
                  <a:extLst>
                    <a:ext uri="{9D8B030D-6E8A-4147-A177-3AD203B41FA5}">
                      <a16:colId xmlns:a16="http://schemas.microsoft.com/office/drawing/2014/main" val="637045064"/>
                    </a:ext>
                  </a:extLst>
                </a:gridCol>
                <a:gridCol w="831272">
                  <a:extLst>
                    <a:ext uri="{9D8B030D-6E8A-4147-A177-3AD203B41FA5}">
                      <a16:colId xmlns:a16="http://schemas.microsoft.com/office/drawing/2014/main" val="3091008219"/>
                    </a:ext>
                  </a:extLst>
                </a:gridCol>
                <a:gridCol w="889462">
                  <a:extLst>
                    <a:ext uri="{9D8B030D-6E8A-4147-A177-3AD203B41FA5}">
                      <a16:colId xmlns:a16="http://schemas.microsoft.com/office/drawing/2014/main" val="3384080644"/>
                    </a:ext>
                  </a:extLst>
                </a:gridCol>
                <a:gridCol w="1340774">
                  <a:extLst>
                    <a:ext uri="{9D8B030D-6E8A-4147-A177-3AD203B41FA5}">
                      <a16:colId xmlns:a16="http://schemas.microsoft.com/office/drawing/2014/main" val="3433535440"/>
                    </a:ext>
                  </a:extLst>
                </a:gridCol>
                <a:gridCol w="1252797">
                  <a:extLst>
                    <a:ext uri="{9D8B030D-6E8A-4147-A177-3AD203B41FA5}">
                      <a16:colId xmlns:a16="http://schemas.microsoft.com/office/drawing/2014/main" val="213588094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Oneclass 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70%:30%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2570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Isolation Forest(N=100)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Minimum Covariance Determinant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Local Outlier </a:t>
                      </a:r>
                      <a:r>
                        <a:rPr lang="en-US" sz="1100" u="none" strike="noStrike" dirty="0" smtClean="0">
                          <a:effectLst/>
                        </a:rPr>
                        <a:t>Factor(N=20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55241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0.484127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0.579365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16628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0.524923327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0.612635464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0.626147186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0.668677728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0.680555556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0.680555556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576926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31528"/>
              </p:ext>
            </p:extLst>
          </p:nvPr>
        </p:nvGraphicFramePr>
        <p:xfrm>
          <a:off x="6225541" y="1220932"/>
          <a:ext cx="5894416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428">
                  <a:extLst>
                    <a:ext uri="{9D8B030D-6E8A-4147-A177-3AD203B41FA5}">
                      <a16:colId xmlns:a16="http://schemas.microsoft.com/office/drawing/2014/main" val="1912985178"/>
                    </a:ext>
                  </a:extLst>
                </a:gridCol>
                <a:gridCol w="842059">
                  <a:extLst>
                    <a:ext uri="{9D8B030D-6E8A-4147-A177-3AD203B41FA5}">
                      <a16:colId xmlns:a16="http://schemas.microsoft.com/office/drawing/2014/main" val="1596160366"/>
                    </a:ext>
                  </a:extLst>
                </a:gridCol>
                <a:gridCol w="842059">
                  <a:extLst>
                    <a:ext uri="{9D8B030D-6E8A-4147-A177-3AD203B41FA5}">
                      <a16:colId xmlns:a16="http://schemas.microsoft.com/office/drawing/2014/main" val="30120157"/>
                    </a:ext>
                  </a:extLst>
                </a:gridCol>
                <a:gridCol w="842059">
                  <a:extLst>
                    <a:ext uri="{9D8B030D-6E8A-4147-A177-3AD203B41FA5}">
                      <a16:colId xmlns:a16="http://schemas.microsoft.com/office/drawing/2014/main" val="826925266"/>
                    </a:ext>
                  </a:extLst>
                </a:gridCol>
                <a:gridCol w="638193">
                  <a:extLst>
                    <a:ext uri="{9D8B030D-6E8A-4147-A177-3AD203B41FA5}">
                      <a16:colId xmlns:a16="http://schemas.microsoft.com/office/drawing/2014/main" val="1034814402"/>
                    </a:ext>
                  </a:extLst>
                </a:gridCol>
                <a:gridCol w="638193">
                  <a:extLst>
                    <a:ext uri="{9D8B030D-6E8A-4147-A177-3AD203B41FA5}">
                      <a16:colId xmlns:a16="http://schemas.microsoft.com/office/drawing/2014/main" val="2882577684"/>
                    </a:ext>
                  </a:extLst>
                </a:gridCol>
                <a:gridCol w="948425">
                  <a:extLst>
                    <a:ext uri="{9D8B030D-6E8A-4147-A177-3AD203B41FA5}">
                      <a16:colId xmlns:a16="http://schemas.microsoft.com/office/drawing/2014/main" val="3292678557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RandomOverSampler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71995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63423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35751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0.706650347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0.687242798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0.68887158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0.668678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0.69418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0.694494494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58293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92985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08229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00016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0.587224158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0.665795587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0.649245064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0.763531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0.637224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0.704006969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85537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066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0.804878049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3303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66650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0.681184669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0.738617886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0.774623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0.712311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0.729326365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653122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61553"/>
              </p:ext>
            </p:extLst>
          </p:nvPr>
        </p:nvGraphicFramePr>
        <p:xfrm>
          <a:off x="6225541" y="3698125"/>
          <a:ext cx="5894416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1769">
                  <a:extLst>
                    <a:ext uri="{9D8B030D-6E8A-4147-A177-3AD203B41FA5}">
                      <a16:colId xmlns:a16="http://schemas.microsoft.com/office/drawing/2014/main" val="462007447"/>
                    </a:ext>
                  </a:extLst>
                </a:gridCol>
                <a:gridCol w="857900">
                  <a:extLst>
                    <a:ext uri="{9D8B030D-6E8A-4147-A177-3AD203B41FA5}">
                      <a16:colId xmlns:a16="http://schemas.microsoft.com/office/drawing/2014/main" val="4036563595"/>
                    </a:ext>
                  </a:extLst>
                </a:gridCol>
                <a:gridCol w="863736">
                  <a:extLst>
                    <a:ext uri="{9D8B030D-6E8A-4147-A177-3AD203B41FA5}">
                      <a16:colId xmlns:a16="http://schemas.microsoft.com/office/drawing/2014/main" val="1034586659"/>
                    </a:ext>
                  </a:extLst>
                </a:gridCol>
                <a:gridCol w="863736">
                  <a:extLst>
                    <a:ext uri="{9D8B030D-6E8A-4147-A177-3AD203B41FA5}">
                      <a16:colId xmlns:a16="http://schemas.microsoft.com/office/drawing/2014/main" val="3875020851"/>
                    </a:ext>
                  </a:extLst>
                </a:gridCol>
                <a:gridCol w="630294">
                  <a:extLst>
                    <a:ext uri="{9D8B030D-6E8A-4147-A177-3AD203B41FA5}">
                      <a16:colId xmlns:a16="http://schemas.microsoft.com/office/drawing/2014/main" val="692345428"/>
                    </a:ext>
                  </a:extLst>
                </a:gridCol>
                <a:gridCol w="630294">
                  <a:extLst>
                    <a:ext uri="{9D8B030D-6E8A-4147-A177-3AD203B41FA5}">
                      <a16:colId xmlns:a16="http://schemas.microsoft.com/office/drawing/2014/main" val="3974573754"/>
                    </a:ext>
                  </a:extLst>
                </a:gridCol>
                <a:gridCol w="936687">
                  <a:extLst>
                    <a:ext uri="{9D8B030D-6E8A-4147-A177-3AD203B41FA5}">
                      <a16:colId xmlns:a16="http://schemas.microsoft.com/office/drawing/2014/main" val="2760328266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RandomUnderSampler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train:67/67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16982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9855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0.484127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0.531746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0.492063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0.531746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0.484127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46794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0.462962963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0.524923327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0.570897701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0.531643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0.569702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0.524923327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37716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83408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0.853658537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0.595238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99058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5196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0.489372822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0.484146341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0.51271777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0.457549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0.498316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0.436236934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44333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36187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0304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0.333333333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76065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0.514053426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0.521370499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0.52288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0.52079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0.535075494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2536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90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Voice MFCC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27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67878"/>
              </p:ext>
            </p:extLst>
          </p:nvPr>
        </p:nvGraphicFramePr>
        <p:xfrm>
          <a:off x="201353" y="1184274"/>
          <a:ext cx="5950065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6367">
                  <a:extLst>
                    <a:ext uri="{9D8B030D-6E8A-4147-A177-3AD203B41FA5}">
                      <a16:colId xmlns:a16="http://schemas.microsoft.com/office/drawing/2014/main" val="1644993063"/>
                    </a:ext>
                  </a:extLst>
                </a:gridCol>
                <a:gridCol w="729821">
                  <a:extLst>
                    <a:ext uri="{9D8B030D-6E8A-4147-A177-3AD203B41FA5}">
                      <a16:colId xmlns:a16="http://schemas.microsoft.com/office/drawing/2014/main" val="2404233540"/>
                    </a:ext>
                  </a:extLst>
                </a:gridCol>
                <a:gridCol w="729821">
                  <a:extLst>
                    <a:ext uri="{9D8B030D-6E8A-4147-A177-3AD203B41FA5}">
                      <a16:colId xmlns:a16="http://schemas.microsoft.com/office/drawing/2014/main" val="1177534720"/>
                    </a:ext>
                  </a:extLst>
                </a:gridCol>
                <a:gridCol w="729821">
                  <a:extLst>
                    <a:ext uri="{9D8B030D-6E8A-4147-A177-3AD203B41FA5}">
                      <a16:colId xmlns:a16="http://schemas.microsoft.com/office/drawing/2014/main" val="1683047534"/>
                    </a:ext>
                  </a:extLst>
                </a:gridCol>
                <a:gridCol w="729821">
                  <a:extLst>
                    <a:ext uri="{9D8B030D-6E8A-4147-A177-3AD203B41FA5}">
                      <a16:colId xmlns:a16="http://schemas.microsoft.com/office/drawing/2014/main" val="4208232002"/>
                    </a:ext>
                  </a:extLst>
                </a:gridCol>
                <a:gridCol w="729821">
                  <a:extLst>
                    <a:ext uri="{9D8B030D-6E8A-4147-A177-3AD203B41FA5}">
                      <a16:colId xmlns:a16="http://schemas.microsoft.com/office/drawing/2014/main" val="3722296065"/>
                    </a:ext>
                  </a:extLst>
                </a:gridCol>
                <a:gridCol w="1084593">
                  <a:extLst>
                    <a:ext uri="{9D8B030D-6E8A-4147-A177-3AD203B41FA5}">
                      <a16:colId xmlns:a16="http://schemas.microsoft.com/office/drawing/2014/main" val="396571752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85065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68300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0.753968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48896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0.672766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0.662309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0.688872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0.668678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0.704822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0.672196621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52721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22911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5167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08889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0.687282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0.632636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0.649245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0.746864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0.641986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0.644483159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94770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63625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97845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0.738095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0.642857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5210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0.762602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0.705285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0.765099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0.709814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0.736469222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6209799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04868"/>
              </p:ext>
            </p:extLst>
          </p:nvPr>
        </p:nvGraphicFramePr>
        <p:xfrm>
          <a:off x="6234546" y="1184274"/>
          <a:ext cx="5835533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1766">
                  <a:extLst>
                    <a:ext uri="{9D8B030D-6E8A-4147-A177-3AD203B41FA5}">
                      <a16:colId xmlns:a16="http://schemas.microsoft.com/office/drawing/2014/main" val="1804383213"/>
                    </a:ext>
                  </a:extLst>
                </a:gridCol>
                <a:gridCol w="719039">
                  <a:extLst>
                    <a:ext uri="{9D8B030D-6E8A-4147-A177-3AD203B41FA5}">
                      <a16:colId xmlns:a16="http://schemas.microsoft.com/office/drawing/2014/main" val="1260288870"/>
                    </a:ext>
                  </a:extLst>
                </a:gridCol>
                <a:gridCol w="719039">
                  <a:extLst>
                    <a:ext uri="{9D8B030D-6E8A-4147-A177-3AD203B41FA5}">
                      <a16:colId xmlns:a16="http://schemas.microsoft.com/office/drawing/2014/main" val="2455260977"/>
                    </a:ext>
                  </a:extLst>
                </a:gridCol>
                <a:gridCol w="719039">
                  <a:extLst>
                    <a:ext uri="{9D8B030D-6E8A-4147-A177-3AD203B41FA5}">
                      <a16:colId xmlns:a16="http://schemas.microsoft.com/office/drawing/2014/main" val="1833364031"/>
                    </a:ext>
                  </a:extLst>
                </a:gridCol>
                <a:gridCol w="719039">
                  <a:extLst>
                    <a:ext uri="{9D8B030D-6E8A-4147-A177-3AD203B41FA5}">
                      <a16:colId xmlns:a16="http://schemas.microsoft.com/office/drawing/2014/main" val="3535312207"/>
                    </a:ext>
                  </a:extLst>
                </a:gridCol>
                <a:gridCol w="719039">
                  <a:extLst>
                    <a:ext uri="{9D8B030D-6E8A-4147-A177-3AD203B41FA5}">
                      <a16:colId xmlns:a16="http://schemas.microsoft.com/office/drawing/2014/main" val="3810319515"/>
                    </a:ext>
                  </a:extLst>
                </a:gridCol>
                <a:gridCol w="1068572">
                  <a:extLst>
                    <a:ext uri="{9D8B030D-6E8A-4147-A177-3AD203B41FA5}">
                      <a16:colId xmlns:a16="http://schemas.microsoft.com/office/drawing/2014/main" val="148996624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ADASYN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train:224/211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87680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31108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0.674603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0.761905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32715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0.682422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0.656971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0.688872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0.685606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0.699495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0.67276594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07798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4900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73991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0.048780488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71330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0.684843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0.615912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0.649245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0.73734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0.644425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0.658943089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76752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57091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0.785714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66196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8489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0.755401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0.688269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0.760221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0.70511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0.722125436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462438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68210"/>
              </p:ext>
            </p:extLst>
          </p:nvPr>
        </p:nvGraphicFramePr>
        <p:xfrm>
          <a:off x="201353" y="3594966"/>
          <a:ext cx="5950066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8407">
                  <a:extLst>
                    <a:ext uri="{9D8B030D-6E8A-4147-A177-3AD203B41FA5}">
                      <a16:colId xmlns:a16="http://schemas.microsoft.com/office/drawing/2014/main" val="261301881"/>
                    </a:ext>
                  </a:extLst>
                </a:gridCol>
                <a:gridCol w="724881">
                  <a:extLst>
                    <a:ext uri="{9D8B030D-6E8A-4147-A177-3AD203B41FA5}">
                      <a16:colId xmlns:a16="http://schemas.microsoft.com/office/drawing/2014/main" val="730755832"/>
                    </a:ext>
                  </a:extLst>
                </a:gridCol>
                <a:gridCol w="724881">
                  <a:extLst>
                    <a:ext uri="{9D8B030D-6E8A-4147-A177-3AD203B41FA5}">
                      <a16:colId xmlns:a16="http://schemas.microsoft.com/office/drawing/2014/main" val="2222321789"/>
                    </a:ext>
                  </a:extLst>
                </a:gridCol>
                <a:gridCol w="724881">
                  <a:extLst>
                    <a:ext uri="{9D8B030D-6E8A-4147-A177-3AD203B41FA5}">
                      <a16:colId xmlns:a16="http://schemas.microsoft.com/office/drawing/2014/main" val="49182599"/>
                    </a:ext>
                  </a:extLst>
                </a:gridCol>
                <a:gridCol w="724881">
                  <a:extLst>
                    <a:ext uri="{9D8B030D-6E8A-4147-A177-3AD203B41FA5}">
                      <a16:colId xmlns:a16="http://schemas.microsoft.com/office/drawing/2014/main" val="699983464"/>
                    </a:ext>
                  </a:extLst>
                </a:gridCol>
                <a:gridCol w="724881">
                  <a:extLst>
                    <a:ext uri="{9D8B030D-6E8A-4147-A177-3AD203B41FA5}">
                      <a16:colId xmlns:a16="http://schemas.microsoft.com/office/drawing/2014/main" val="335122577"/>
                    </a:ext>
                  </a:extLst>
                </a:gridCol>
                <a:gridCol w="1077254">
                  <a:extLst>
                    <a:ext uri="{9D8B030D-6E8A-4147-A177-3AD203B41FA5}">
                      <a16:colId xmlns:a16="http://schemas.microsoft.com/office/drawing/2014/main" val="3195552114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SMOTEENN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train：10/214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96732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88731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0.285714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0.277778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11347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0.228164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0.212963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0.181459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0.209248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0.209248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0.209248448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49882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65873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0.951219512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79445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10299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0.217015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0.235946574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1118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84520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87530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0.214286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27150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0.244483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0.242102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0.239779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0.230139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0.239779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0.258710801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59116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72576"/>
              </p:ext>
            </p:extLst>
          </p:nvPr>
        </p:nvGraphicFramePr>
        <p:xfrm>
          <a:off x="6213763" y="3594966"/>
          <a:ext cx="5877098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1450">
                  <a:extLst>
                    <a:ext uri="{9D8B030D-6E8A-4147-A177-3AD203B41FA5}">
                      <a16:colId xmlns:a16="http://schemas.microsoft.com/office/drawing/2014/main" val="1548973469"/>
                    </a:ext>
                  </a:extLst>
                </a:gridCol>
                <a:gridCol w="720871">
                  <a:extLst>
                    <a:ext uri="{9D8B030D-6E8A-4147-A177-3AD203B41FA5}">
                      <a16:colId xmlns:a16="http://schemas.microsoft.com/office/drawing/2014/main" val="2835295847"/>
                    </a:ext>
                  </a:extLst>
                </a:gridCol>
                <a:gridCol w="720871">
                  <a:extLst>
                    <a:ext uri="{9D8B030D-6E8A-4147-A177-3AD203B41FA5}">
                      <a16:colId xmlns:a16="http://schemas.microsoft.com/office/drawing/2014/main" val="3225160912"/>
                    </a:ext>
                  </a:extLst>
                </a:gridCol>
                <a:gridCol w="720871">
                  <a:extLst>
                    <a:ext uri="{9D8B030D-6E8A-4147-A177-3AD203B41FA5}">
                      <a16:colId xmlns:a16="http://schemas.microsoft.com/office/drawing/2014/main" val="3498570051"/>
                    </a:ext>
                  </a:extLst>
                </a:gridCol>
                <a:gridCol w="720871">
                  <a:extLst>
                    <a:ext uri="{9D8B030D-6E8A-4147-A177-3AD203B41FA5}">
                      <a16:colId xmlns:a16="http://schemas.microsoft.com/office/drawing/2014/main" val="1689553188"/>
                    </a:ext>
                  </a:extLst>
                </a:gridCol>
                <a:gridCol w="720871">
                  <a:extLst>
                    <a:ext uri="{9D8B030D-6E8A-4147-A177-3AD203B41FA5}">
                      <a16:colId xmlns:a16="http://schemas.microsoft.com/office/drawing/2014/main" val="1055181786"/>
                    </a:ext>
                  </a:extLst>
                </a:gridCol>
                <a:gridCol w="1071293">
                  <a:extLst>
                    <a:ext uri="{9D8B030D-6E8A-4147-A177-3AD203B41FA5}">
                      <a16:colId xmlns:a16="http://schemas.microsoft.com/office/drawing/2014/main" val="420968220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SMOTETomek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train:222/222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02333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48382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0.761905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66401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0.672766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0.662309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0.699495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0.685606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0.699495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0.652329749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3090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22098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36962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17549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0.687282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0.630256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0.646864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0.73734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0.639605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50268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39613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61684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26702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0.762602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0.705285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0.765099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0.709814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0.736469222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464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0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Voice MFCC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531168"/>
            <a:ext cx="11128249" cy="4505670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Random splitting: </a:t>
            </a:r>
            <a:r>
              <a:rPr lang="en-US" altLang="zh-CN" sz="3600" dirty="0"/>
              <a:t>Best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(0.777778), Best F1-score(0.694494494), </a:t>
            </a:r>
            <a:r>
              <a:rPr lang="en-US" altLang="zh-CN" sz="3600" dirty="0" smtClean="0"/>
              <a:t>GBDT + Over sampling</a:t>
            </a:r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(0.76829268), Random </a:t>
            </a:r>
            <a:r>
              <a:rPr lang="en-US" altLang="zh-CN" sz="3600" dirty="0" smtClean="0"/>
              <a:t>Forest</a:t>
            </a:r>
          </a:p>
          <a:p>
            <a:pPr algn="l"/>
            <a:r>
              <a:rPr lang="en-US" altLang="zh-CN" sz="3600" dirty="0" smtClean="0"/>
              <a:t> </a:t>
            </a:r>
            <a:endParaRPr lang="en-US" altLang="zh-CN" sz="3600" dirty="0" smtClean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(0.774623), Random </a:t>
            </a:r>
            <a:r>
              <a:rPr lang="en-US" altLang="zh-CN" sz="3600" dirty="0" smtClean="0"/>
              <a:t>Forest</a:t>
            </a:r>
            <a:r>
              <a:rPr lang="en-US" altLang="zh-CN" sz="3600" dirty="0"/>
              <a:t> + Over sampling</a:t>
            </a:r>
          </a:p>
          <a:p>
            <a:pPr algn="l"/>
            <a:endParaRPr lang="en-US" altLang="zh-CN" sz="3600" dirty="0"/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11277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Voice </a:t>
            </a:r>
            <a:r>
              <a:rPr lang="en-US" altLang="zh-CN" sz="3600" dirty="0" err="1" smtClean="0">
                <a:solidFill>
                  <a:schemeClr val="bg1"/>
                </a:solidFill>
              </a:rPr>
              <a:t>Fbank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29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22074"/>
              </p:ext>
            </p:extLst>
          </p:nvPr>
        </p:nvGraphicFramePr>
        <p:xfrm>
          <a:off x="93402" y="1276009"/>
          <a:ext cx="609958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5545">
                  <a:extLst>
                    <a:ext uri="{9D8B030D-6E8A-4147-A177-3AD203B41FA5}">
                      <a16:colId xmlns:a16="http://schemas.microsoft.com/office/drawing/2014/main" val="1233037083"/>
                    </a:ext>
                  </a:extLst>
                </a:gridCol>
                <a:gridCol w="873015">
                  <a:extLst>
                    <a:ext uri="{9D8B030D-6E8A-4147-A177-3AD203B41FA5}">
                      <a16:colId xmlns:a16="http://schemas.microsoft.com/office/drawing/2014/main" val="3391277932"/>
                    </a:ext>
                  </a:extLst>
                </a:gridCol>
                <a:gridCol w="875896">
                  <a:extLst>
                    <a:ext uri="{9D8B030D-6E8A-4147-A177-3AD203B41FA5}">
                      <a16:colId xmlns:a16="http://schemas.microsoft.com/office/drawing/2014/main" val="577211929"/>
                    </a:ext>
                  </a:extLst>
                </a:gridCol>
                <a:gridCol w="875896">
                  <a:extLst>
                    <a:ext uri="{9D8B030D-6E8A-4147-A177-3AD203B41FA5}">
                      <a16:colId xmlns:a16="http://schemas.microsoft.com/office/drawing/2014/main" val="2406019857"/>
                    </a:ext>
                  </a:extLst>
                </a:gridCol>
                <a:gridCol w="752003">
                  <a:extLst>
                    <a:ext uri="{9D8B030D-6E8A-4147-A177-3AD203B41FA5}">
                      <a16:colId xmlns:a16="http://schemas.microsoft.com/office/drawing/2014/main" val="2883430274"/>
                    </a:ext>
                  </a:extLst>
                </a:gridCol>
                <a:gridCol w="622347">
                  <a:extLst>
                    <a:ext uri="{9D8B030D-6E8A-4147-A177-3AD203B41FA5}">
                      <a16:colId xmlns:a16="http://schemas.microsoft.com/office/drawing/2014/main" val="3695982078"/>
                    </a:ext>
                  </a:extLst>
                </a:gridCol>
                <a:gridCol w="924878">
                  <a:extLst>
                    <a:ext uri="{9D8B030D-6E8A-4147-A177-3AD203B41FA5}">
                      <a16:colId xmlns:a16="http://schemas.microsoft.com/office/drawing/2014/main" val="672295666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Voice_Logfbank(19656)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417(322:95)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70%:30%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class weight=balaced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3234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78790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0.420635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0.642857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32830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0.456819565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0.469803922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0.629792215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0.640238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0.667695473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33043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8711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87825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0.073170732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0.048780488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43015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0.5014518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0.604181185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0.76591173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0.599419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0.72340302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4527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30460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0.78571429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0.804878049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92917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75189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0.516027875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0.542392567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0.661614402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0.76986063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0.663937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0.736527294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9930038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61101"/>
              </p:ext>
            </p:extLst>
          </p:nvPr>
        </p:nvGraphicFramePr>
        <p:xfrm>
          <a:off x="93402" y="3846652"/>
          <a:ext cx="6099581" cy="1055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370">
                  <a:extLst>
                    <a:ext uri="{9D8B030D-6E8A-4147-A177-3AD203B41FA5}">
                      <a16:colId xmlns:a16="http://schemas.microsoft.com/office/drawing/2014/main" val="1313411596"/>
                    </a:ext>
                  </a:extLst>
                </a:gridCol>
                <a:gridCol w="781399">
                  <a:extLst>
                    <a:ext uri="{9D8B030D-6E8A-4147-A177-3AD203B41FA5}">
                      <a16:colId xmlns:a16="http://schemas.microsoft.com/office/drawing/2014/main" val="70658196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72645087"/>
                    </a:ext>
                  </a:extLst>
                </a:gridCol>
                <a:gridCol w="1305096">
                  <a:extLst>
                    <a:ext uri="{9D8B030D-6E8A-4147-A177-3AD203B41FA5}">
                      <a16:colId xmlns:a16="http://schemas.microsoft.com/office/drawing/2014/main" val="3039466766"/>
                    </a:ext>
                  </a:extLst>
                </a:gridCol>
                <a:gridCol w="1091508">
                  <a:extLst>
                    <a:ext uri="{9D8B030D-6E8A-4147-A177-3AD203B41FA5}">
                      <a16:colId xmlns:a16="http://schemas.microsoft.com/office/drawing/2014/main" val="2001440653"/>
                    </a:ext>
                  </a:extLst>
                </a:gridCol>
                <a:gridCol w="1294248">
                  <a:extLst>
                    <a:ext uri="{9D8B030D-6E8A-4147-A177-3AD203B41FA5}">
                      <a16:colId xmlns:a16="http://schemas.microsoft.com/office/drawing/2014/main" val="1630173354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Oneclass 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70%:30%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404073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Isolation Forest(N=100)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Minimum Covariance Determinant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Local Outlier </a:t>
                      </a:r>
                      <a:r>
                        <a:rPr lang="en-US" sz="1100" u="none" strike="noStrike" dirty="0" err="1">
                          <a:effectLst/>
                        </a:rPr>
                        <a:t>Factor（N</a:t>
                      </a:r>
                      <a:r>
                        <a:rPr lang="en-US" sz="1100" u="none" strike="noStrike" dirty="0">
                          <a:effectLst/>
                        </a:rPr>
                        <a:t>=20)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6765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0.555556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0.484127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0.761905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7901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0.607407407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0.593003203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0.526723924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0.682421957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0.696887929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107162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300532"/>
              </p:ext>
            </p:extLst>
          </p:nvPr>
        </p:nvGraphicFramePr>
        <p:xfrm>
          <a:off x="6309362" y="1276009"/>
          <a:ext cx="5749635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5344">
                  <a:extLst>
                    <a:ext uri="{9D8B030D-6E8A-4147-A177-3AD203B41FA5}">
                      <a16:colId xmlns:a16="http://schemas.microsoft.com/office/drawing/2014/main" val="3474254841"/>
                    </a:ext>
                  </a:extLst>
                </a:gridCol>
                <a:gridCol w="821376">
                  <a:extLst>
                    <a:ext uri="{9D8B030D-6E8A-4147-A177-3AD203B41FA5}">
                      <a16:colId xmlns:a16="http://schemas.microsoft.com/office/drawing/2014/main" val="2298212066"/>
                    </a:ext>
                  </a:extLst>
                </a:gridCol>
                <a:gridCol w="821376">
                  <a:extLst>
                    <a:ext uri="{9D8B030D-6E8A-4147-A177-3AD203B41FA5}">
                      <a16:colId xmlns:a16="http://schemas.microsoft.com/office/drawing/2014/main" val="979563625"/>
                    </a:ext>
                  </a:extLst>
                </a:gridCol>
                <a:gridCol w="821376">
                  <a:extLst>
                    <a:ext uri="{9D8B030D-6E8A-4147-A177-3AD203B41FA5}">
                      <a16:colId xmlns:a16="http://schemas.microsoft.com/office/drawing/2014/main" val="1972760123"/>
                    </a:ext>
                  </a:extLst>
                </a:gridCol>
                <a:gridCol w="622517">
                  <a:extLst>
                    <a:ext uri="{9D8B030D-6E8A-4147-A177-3AD203B41FA5}">
                      <a16:colId xmlns:a16="http://schemas.microsoft.com/office/drawing/2014/main" val="3680829792"/>
                    </a:ext>
                  </a:extLst>
                </a:gridCol>
                <a:gridCol w="622517">
                  <a:extLst>
                    <a:ext uri="{9D8B030D-6E8A-4147-A177-3AD203B41FA5}">
                      <a16:colId xmlns:a16="http://schemas.microsoft.com/office/drawing/2014/main" val="2012329317"/>
                    </a:ext>
                  </a:extLst>
                </a:gridCol>
                <a:gridCol w="925129">
                  <a:extLst>
                    <a:ext uri="{9D8B030D-6E8A-4147-A177-3AD203B41FA5}">
                      <a16:colId xmlns:a16="http://schemas.microsoft.com/office/drawing/2014/main" val="527353921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RandomOverSampler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35223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44536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0.420635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1838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0.456819565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0.469803922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0.629792215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0.640238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0.667695473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7265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SVM(RBF)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87667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0.833333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1023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min_acc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0.317073171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0.073170732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35770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0.517711963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0.543786295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0.604181185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0.708711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0.606504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0.680023229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65971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1113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15974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19424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0.566492451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0.540301974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0.661614402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0.741289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0.673577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0.717189315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8393700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068061"/>
              </p:ext>
            </p:extLst>
          </p:nvPr>
        </p:nvGraphicFramePr>
        <p:xfrm>
          <a:off x="6242859" y="3766399"/>
          <a:ext cx="5882639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547">
                  <a:extLst>
                    <a:ext uri="{9D8B030D-6E8A-4147-A177-3AD203B41FA5}">
                      <a16:colId xmlns:a16="http://schemas.microsoft.com/office/drawing/2014/main" val="3998123524"/>
                    </a:ext>
                  </a:extLst>
                </a:gridCol>
                <a:gridCol w="856186">
                  <a:extLst>
                    <a:ext uri="{9D8B030D-6E8A-4147-A177-3AD203B41FA5}">
                      <a16:colId xmlns:a16="http://schemas.microsoft.com/office/drawing/2014/main" val="1171119010"/>
                    </a:ext>
                  </a:extLst>
                </a:gridCol>
                <a:gridCol w="862011">
                  <a:extLst>
                    <a:ext uri="{9D8B030D-6E8A-4147-A177-3AD203B41FA5}">
                      <a16:colId xmlns:a16="http://schemas.microsoft.com/office/drawing/2014/main" val="3732788547"/>
                    </a:ext>
                  </a:extLst>
                </a:gridCol>
                <a:gridCol w="862011">
                  <a:extLst>
                    <a:ext uri="{9D8B030D-6E8A-4147-A177-3AD203B41FA5}">
                      <a16:colId xmlns:a16="http://schemas.microsoft.com/office/drawing/2014/main" val="2664969893"/>
                    </a:ext>
                  </a:extLst>
                </a:gridCol>
                <a:gridCol w="629034">
                  <a:extLst>
                    <a:ext uri="{9D8B030D-6E8A-4147-A177-3AD203B41FA5}">
                      <a16:colId xmlns:a16="http://schemas.microsoft.com/office/drawing/2014/main" val="1553599634"/>
                    </a:ext>
                  </a:extLst>
                </a:gridCol>
                <a:gridCol w="629034">
                  <a:extLst>
                    <a:ext uri="{9D8B030D-6E8A-4147-A177-3AD203B41FA5}">
                      <a16:colId xmlns:a16="http://schemas.microsoft.com/office/drawing/2014/main" val="3217443001"/>
                    </a:ext>
                  </a:extLst>
                </a:gridCol>
                <a:gridCol w="934816">
                  <a:extLst>
                    <a:ext uri="{9D8B030D-6E8A-4147-A177-3AD203B41FA5}">
                      <a16:colId xmlns:a16="http://schemas.microsoft.com/office/drawing/2014/main" val="178528928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RandomUnderSampler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train:67/67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13627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0949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0.444444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0.365079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0.484127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0.436508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0.460317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0.444444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44875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0.48625731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0.384995924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0.52682525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0.479699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0.505682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0.490640097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72922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68651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0.951219512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0.951219512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01026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0.317073171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71092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0.54738676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0.397502904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0.507955865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0.419686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0.495877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0.450754936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00105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7100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70781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39516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0.539837398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0.474912892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0.541927991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0.506678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0.532288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0.441811847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92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6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Adolescent mental health </a:t>
            </a:r>
            <a:r>
              <a:rPr lang="en-US" altLang="zh-CN" sz="3600" dirty="0" smtClean="0">
                <a:solidFill>
                  <a:schemeClr val="bg1"/>
                </a:solidFill>
              </a:rPr>
              <a:t>screening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399246" y="2568398"/>
            <a:ext cx="1541508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Healthy:322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9399245" y="3664597"/>
            <a:ext cx="1541509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Unhealthy:95</a:t>
            </a:r>
            <a:endParaRPr lang="zh-CN" altLang="en-US" dirty="0"/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5213" y="3138377"/>
            <a:ext cx="2756536" cy="619429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417 samples</a:t>
            </a:r>
            <a:endParaRPr lang="en-US" altLang="zh-CN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5" y="2176259"/>
            <a:ext cx="1879712" cy="2543667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581400" y="1488528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Face Image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581400" y="3844952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Answer text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3581400" y="5023164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Voice recording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3581400" y="2666740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Physical index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4" idx="3"/>
            <a:endCxn id="11" idx="1"/>
          </p:cNvCxnSpPr>
          <p:nvPr/>
        </p:nvCxnSpPr>
        <p:spPr>
          <a:xfrm flipV="1">
            <a:off x="2347587" y="1848528"/>
            <a:ext cx="1233813" cy="159956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4" idx="3"/>
            <a:endCxn id="14" idx="1"/>
          </p:cNvCxnSpPr>
          <p:nvPr/>
        </p:nvCxnSpPr>
        <p:spPr>
          <a:xfrm flipV="1">
            <a:off x="2347587" y="3026740"/>
            <a:ext cx="1233813" cy="42135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4" idx="3"/>
            <a:endCxn id="12" idx="1"/>
          </p:cNvCxnSpPr>
          <p:nvPr/>
        </p:nvCxnSpPr>
        <p:spPr>
          <a:xfrm>
            <a:off x="2347587" y="3448093"/>
            <a:ext cx="1233813" cy="75685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4" idx="3"/>
            <a:endCxn id="13" idx="1"/>
          </p:cNvCxnSpPr>
          <p:nvPr/>
        </p:nvCxnSpPr>
        <p:spPr>
          <a:xfrm>
            <a:off x="2347587" y="3448093"/>
            <a:ext cx="1233813" cy="19350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317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Voice </a:t>
            </a:r>
            <a:r>
              <a:rPr lang="en-US" altLang="zh-CN" sz="3600" dirty="0" err="1" smtClean="0">
                <a:solidFill>
                  <a:schemeClr val="bg1"/>
                </a:solidFill>
              </a:rPr>
              <a:t>Fbank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30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070831"/>
              </p:ext>
            </p:extLst>
          </p:nvPr>
        </p:nvGraphicFramePr>
        <p:xfrm>
          <a:off x="101600" y="1188143"/>
          <a:ext cx="5916812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9569">
                  <a:extLst>
                    <a:ext uri="{9D8B030D-6E8A-4147-A177-3AD203B41FA5}">
                      <a16:colId xmlns:a16="http://schemas.microsoft.com/office/drawing/2014/main" val="681413491"/>
                    </a:ext>
                  </a:extLst>
                </a:gridCol>
                <a:gridCol w="725742">
                  <a:extLst>
                    <a:ext uri="{9D8B030D-6E8A-4147-A177-3AD203B41FA5}">
                      <a16:colId xmlns:a16="http://schemas.microsoft.com/office/drawing/2014/main" val="3051727349"/>
                    </a:ext>
                  </a:extLst>
                </a:gridCol>
                <a:gridCol w="725742">
                  <a:extLst>
                    <a:ext uri="{9D8B030D-6E8A-4147-A177-3AD203B41FA5}">
                      <a16:colId xmlns:a16="http://schemas.microsoft.com/office/drawing/2014/main" val="284488101"/>
                    </a:ext>
                  </a:extLst>
                </a:gridCol>
                <a:gridCol w="725742">
                  <a:extLst>
                    <a:ext uri="{9D8B030D-6E8A-4147-A177-3AD203B41FA5}">
                      <a16:colId xmlns:a16="http://schemas.microsoft.com/office/drawing/2014/main" val="1477929436"/>
                    </a:ext>
                  </a:extLst>
                </a:gridCol>
                <a:gridCol w="725742">
                  <a:extLst>
                    <a:ext uri="{9D8B030D-6E8A-4147-A177-3AD203B41FA5}">
                      <a16:colId xmlns:a16="http://schemas.microsoft.com/office/drawing/2014/main" val="1637735632"/>
                    </a:ext>
                  </a:extLst>
                </a:gridCol>
                <a:gridCol w="725742">
                  <a:extLst>
                    <a:ext uri="{9D8B030D-6E8A-4147-A177-3AD203B41FA5}">
                      <a16:colId xmlns:a16="http://schemas.microsoft.com/office/drawing/2014/main" val="2931565807"/>
                    </a:ext>
                  </a:extLst>
                </a:gridCol>
                <a:gridCol w="1078533">
                  <a:extLst>
                    <a:ext uri="{9D8B030D-6E8A-4147-A177-3AD203B41FA5}">
                      <a16:colId xmlns:a16="http://schemas.microsoft.com/office/drawing/2014/main" val="249301912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15867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54373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0.365079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0.349206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0.650794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0.650794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0.650794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99085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0.393169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0.369621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0.629792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0.621312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0.635028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0.650793651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18466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GBDT(N=100)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15708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5154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0.073171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0.097560976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62127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0.420151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0.484785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0.604181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0.606388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0.606678281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07447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38714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0.756097561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084101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8934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0.513589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0.542276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0.661614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0.681185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0.671138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0.662195122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468102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5269"/>
              </p:ext>
            </p:extLst>
          </p:nvPr>
        </p:nvGraphicFramePr>
        <p:xfrm>
          <a:off x="6115395" y="1188143"/>
          <a:ext cx="6010103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820">
                  <a:extLst>
                    <a:ext uri="{9D8B030D-6E8A-4147-A177-3AD203B41FA5}">
                      <a16:colId xmlns:a16="http://schemas.microsoft.com/office/drawing/2014/main" val="2786492153"/>
                    </a:ext>
                  </a:extLst>
                </a:gridCol>
                <a:gridCol w="740549">
                  <a:extLst>
                    <a:ext uri="{9D8B030D-6E8A-4147-A177-3AD203B41FA5}">
                      <a16:colId xmlns:a16="http://schemas.microsoft.com/office/drawing/2014/main" val="2537367545"/>
                    </a:ext>
                  </a:extLst>
                </a:gridCol>
                <a:gridCol w="740549">
                  <a:extLst>
                    <a:ext uri="{9D8B030D-6E8A-4147-A177-3AD203B41FA5}">
                      <a16:colId xmlns:a16="http://schemas.microsoft.com/office/drawing/2014/main" val="4164090225"/>
                    </a:ext>
                  </a:extLst>
                </a:gridCol>
                <a:gridCol w="740549">
                  <a:extLst>
                    <a:ext uri="{9D8B030D-6E8A-4147-A177-3AD203B41FA5}">
                      <a16:colId xmlns:a16="http://schemas.microsoft.com/office/drawing/2014/main" val="3486725569"/>
                    </a:ext>
                  </a:extLst>
                </a:gridCol>
                <a:gridCol w="740549">
                  <a:extLst>
                    <a:ext uri="{9D8B030D-6E8A-4147-A177-3AD203B41FA5}">
                      <a16:colId xmlns:a16="http://schemas.microsoft.com/office/drawing/2014/main" val="107632451"/>
                    </a:ext>
                  </a:extLst>
                </a:gridCol>
                <a:gridCol w="740549">
                  <a:extLst>
                    <a:ext uri="{9D8B030D-6E8A-4147-A177-3AD203B41FA5}">
                      <a16:colId xmlns:a16="http://schemas.microsoft.com/office/drawing/2014/main" val="935399946"/>
                    </a:ext>
                  </a:extLst>
                </a:gridCol>
                <a:gridCol w="1100538">
                  <a:extLst>
                    <a:ext uri="{9D8B030D-6E8A-4147-A177-3AD203B41FA5}">
                      <a16:colId xmlns:a16="http://schemas.microsoft.com/office/drawing/2014/main" val="38675597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ADASYN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train:224/223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49823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02667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0.373016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0.698413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0.650794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0.698413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75508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0.406066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0.519077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0.629792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0.679194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0.635028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0.6791939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71687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40011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0.809524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27786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0.073171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03986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0.463298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0.496922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0.604181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0.608653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0.604181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0.618583043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66175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80817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44414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40391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0.528107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0.558943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0.661614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0.676713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0.67108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0.652671312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645506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71301"/>
              </p:ext>
            </p:extLst>
          </p:nvPr>
        </p:nvGraphicFramePr>
        <p:xfrm>
          <a:off x="101600" y="3526501"/>
          <a:ext cx="5916813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1430">
                  <a:extLst>
                    <a:ext uri="{9D8B030D-6E8A-4147-A177-3AD203B41FA5}">
                      <a16:colId xmlns:a16="http://schemas.microsoft.com/office/drawing/2014/main" val="625765723"/>
                    </a:ext>
                  </a:extLst>
                </a:gridCol>
                <a:gridCol w="720830">
                  <a:extLst>
                    <a:ext uri="{9D8B030D-6E8A-4147-A177-3AD203B41FA5}">
                      <a16:colId xmlns:a16="http://schemas.microsoft.com/office/drawing/2014/main" val="1046413939"/>
                    </a:ext>
                  </a:extLst>
                </a:gridCol>
                <a:gridCol w="720830">
                  <a:extLst>
                    <a:ext uri="{9D8B030D-6E8A-4147-A177-3AD203B41FA5}">
                      <a16:colId xmlns:a16="http://schemas.microsoft.com/office/drawing/2014/main" val="820907645"/>
                    </a:ext>
                  </a:extLst>
                </a:gridCol>
                <a:gridCol w="720830">
                  <a:extLst>
                    <a:ext uri="{9D8B030D-6E8A-4147-A177-3AD203B41FA5}">
                      <a16:colId xmlns:a16="http://schemas.microsoft.com/office/drawing/2014/main" val="1791237662"/>
                    </a:ext>
                  </a:extLst>
                </a:gridCol>
                <a:gridCol w="720830">
                  <a:extLst>
                    <a:ext uri="{9D8B030D-6E8A-4147-A177-3AD203B41FA5}">
                      <a16:colId xmlns:a16="http://schemas.microsoft.com/office/drawing/2014/main" val="3718538655"/>
                    </a:ext>
                  </a:extLst>
                </a:gridCol>
                <a:gridCol w="720830">
                  <a:extLst>
                    <a:ext uri="{9D8B030D-6E8A-4147-A177-3AD203B41FA5}">
                      <a16:colId xmlns:a16="http://schemas.microsoft.com/office/drawing/2014/main" val="2386364857"/>
                    </a:ext>
                  </a:extLst>
                </a:gridCol>
                <a:gridCol w="1071233">
                  <a:extLst>
                    <a:ext uri="{9D8B030D-6E8A-4147-A177-3AD203B41FA5}">
                      <a16:colId xmlns:a16="http://schemas.microsoft.com/office/drawing/2014/main" val="895537293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SMOTEENN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train：75/164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58600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73497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0.531746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0.531746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48127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0.318271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0.318271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0.570503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0.354246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0.570968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0.420952873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96722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54226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0.463415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99230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0.142857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30910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0.427991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0.430546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0.431127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0.281359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0.445354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0.367131243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43735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93787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7648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27299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0.499535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0.549652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0.486411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0.378688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0.49367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0.453310105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107156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12484"/>
              </p:ext>
            </p:extLst>
          </p:nvPr>
        </p:nvGraphicFramePr>
        <p:xfrm>
          <a:off x="6132943" y="3526501"/>
          <a:ext cx="5975006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1466">
                  <a:extLst>
                    <a:ext uri="{9D8B030D-6E8A-4147-A177-3AD203B41FA5}">
                      <a16:colId xmlns:a16="http://schemas.microsoft.com/office/drawing/2014/main" val="2590554476"/>
                    </a:ext>
                  </a:extLst>
                </a:gridCol>
                <a:gridCol w="732880">
                  <a:extLst>
                    <a:ext uri="{9D8B030D-6E8A-4147-A177-3AD203B41FA5}">
                      <a16:colId xmlns:a16="http://schemas.microsoft.com/office/drawing/2014/main" val="1065379211"/>
                    </a:ext>
                  </a:extLst>
                </a:gridCol>
                <a:gridCol w="732880">
                  <a:extLst>
                    <a:ext uri="{9D8B030D-6E8A-4147-A177-3AD203B41FA5}">
                      <a16:colId xmlns:a16="http://schemas.microsoft.com/office/drawing/2014/main" val="3561679067"/>
                    </a:ext>
                  </a:extLst>
                </a:gridCol>
                <a:gridCol w="732880">
                  <a:extLst>
                    <a:ext uri="{9D8B030D-6E8A-4147-A177-3AD203B41FA5}">
                      <a16:colId xmlns:a16="http://schemas.microsoft.com/office/drawing/2014/main" val="3731587164"/>
                    </a:ext>
                  </a:extLst>
                </a:gridCol>
                <a:gridCol w="732880">
                  <a:extLst>
                    <a:ext uri="{9D8B030D-6E8A-4147-A177-3AD203B41FA5}">
                      <a16:colId xmlns:a16="http://schemas.microsoft.com/office/drawing/2014/main" val="3683500130"/>
                    </a:ext>
                  </a:extLst>
                </a:gridCol>
                <a:gridCol w="732880">
                  <a:extLst>
                    <a:ext uri="{9D8B030D-6E8A-4147-A177-3AD203B41FA5}">
                      <a16:colId xmlns:a16="http://schemas.microsoft.com/office/drawing/2014/main" val="1662144637"/>
                    </a:ext>
                  </a:extLst>
                </a:gridCol>
                <a:gridCol w="1089140">
                  <a:extLst>
                    <a:ext uri="{9D8B030D-6E8A-4147-A177-3AD203B41FA5}">
                      <a16:colId xmlns:a16="http://schemas.microsoft.com/office/drawing/2014/main" val="2508506044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SMOTETomek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train:222/222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9141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02916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0.349206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0.650794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0.68254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65404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0.387471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0.369621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0.635028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0.655738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0.62453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0.656493873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96255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43244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0356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0.048780488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2952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0.420151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0.501452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0.613705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0.644425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0.616086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0.611382114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47784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23282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55262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5439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0.513589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0.549419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0.659292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0.688153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0.659175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0.664285714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045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Voice </a:t>
            </a:r>
            <a:r>
              <a:rPr lang="en-US" altLang="zh-CN" sz="3600" dirty="0" err="1" smtClean="0">
                <a:solidFill>
                  <a:schemeClr val="bg1"/>
                </a:solidFill>
              </a:rPr>
              <a:t>Fbank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256848"/>
            <a:ext cx="11128249" cy="5095874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Random splitting: </a:t>
            </a:r>
            <a:r>
              <a:rPr lang="en-US" altLang="zh-CN" sz="3600" dirty="0"/>
              <a:t>Best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(0.761905), Best F1-score(0.696887929), Local Outlier Factor</a:t>
            </a:r>
            <a:endParaRPr lang="en-US" altLang="zh-CN" sz="3600" dirty="0" smtClean="0"/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(0.76591173), Random </a:t>
            </a:r>
            <a:r>
              <a:rPr lang="en-US" altLang="zh-CN" sz="3600" dirty="0" smtClean="0"/>
              <a:t>Forest</a:t>
            </a:r>
          </a:p>
          <a:p>
            <a:pPr algn="l"/>
            <a:r>
              <a:rPr lang="en-US" altLang="zh-CN" sz="3600" dirty="0" smtClean="0"/>
              <a:t> </a:t>
            </a:r>
            <a:endParaRPr lang="en-US" altLang="zh-CN" sz="3600" dirty="0" smtClean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(0.76986063), Random </a:t>
            </a:r>
            <a:r>
              <a:rPr lang="en-US" altLang="zh-CN" sz="3600" dirty="0" smtClean="0"/>
              <a:t>Forest</a:t>
            </a:r>
            <a:endParaRPr lang="en-US" altLang="zh-CN" sz="3600" dirty="0"/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32481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 smtClean="0">
                <a:solidFill>
                  <a:schemeClr val="bg1"/>
                </a:solidFill>
              </a:rPr>
              <a:t>Text PERT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32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460437"/>
              </p:ext>
            </p:extLst>
          </p:nvPr>
        </p:nvGraphicFramePr>
        <p:xfrm>
          <a:off x="342785" y="1237558"/>
          <a:ext cx="5941637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5105">
                  <a:extLst>
                    <a:ext uri="{9D8B030D-6E8A-4147-A177-3AD203B41FA5}">
                      <a16:colId xmlns:a16="http://schemas.microsoft.com/office/drawing/2014/main" val="3383701844"/>
                    </a:ext>
                  </a:extLst>
                </a:gridCol>
                <a:gridCol w="850409">
                  <a:extLst>
                    <a:ext uri="{9D8B030D-6E8A-4147-A177-3AD203B41FA5}">
                      <a16:colId xmlns:a16="http://schemas.microsoft.com/office/drawing/2014/main" val="1419139442"/>
                    </a:ext>
                  </a:extLst>
                </a:gridCol>
                <a:gridCol w="853215">
                  <a:extLst>
                    <a:ext uri="{9D8B030D-6E8A-4147-A177-3AD203B41FA5}">
                      <a16:colId xmlns:a16="http://schemas.microsoft.com/office/drawing/2014/main" val="655105615"/>
                    </a:ext>
                  </a:extLst>
                </a:gridCol>
                <a:gridCol w="853215">
                  <a:extLst>
                    <a:ext uri="{9D8B030D-6E8A-4147-A177-3AD203B41FA5}">
                      <a16:colId xmlns:a16="http://schemas.microsoft.com/office/drawing/2014/main" val="1516162035"/>
                    </a:ext>
                  </a:extLst>
                </a:gridCol>
                <a:gridCol w="732531">
                  <a:extLst>
                    <a:ext uri="{9D8B030D-6E8A-4147-A177-3AD203B41FA5}">
                      <a16:colId xmlns:a16="http://schemas.microsoft.com/office/drawing/2014/main" val="3262102806"/>
                    </a:ext>
                  </a:extLst>
                </a:gridCol>
                <a:gridCol w="606233">
                  <a:extLst>
                    <a:ext uri="{9D8B030D-6E8A-4147-A177-3AD203B41FA5}">
                      <a16:colId xmlns:a16="http://schemas.microsoft.com/office/drawing/2014/main" val="2385575545"/>
                    </a:ext>
                  </a:extLst>
                </a:gridCol>
                <a:gridCol w="900929">
                  <a:extLst>
                    <a:ext uri="{9D8B030D-6E8A-4147-A177-3AD203B41FA5}">
                      <a16:colId xmlns:a16="http://schemas.microsoft.com/office/drawing/2014/main" val="3102583080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Text(PERT 1024)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417(322:95)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70%:30%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class weight=balaced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48444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73990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0.785714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92079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0.668249745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0.72229141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0.627253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0.704821803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3440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9127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0.761905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9898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0.073170732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45505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0.07804878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0.705981417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0.74936121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0.598722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0.733391405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41002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54889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07675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0.75609756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48335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0.342044135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0.342044135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0.688385598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0.79361208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0.632985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0.774448316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095337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787"/>
              </p:ext>
            </p:extLst>
          </p:nvPr>
        </p:nvGraphicFramePr>
        <p:xfrm>
          <a:off x="342785" y="3616037"/>
          <a:ext cx="5941636" cy="887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804">
                  <a:extLst>
                    <a:ext uri="{9D8B030D-6E8A-4147-A177-3AD203B41FA5}">
                      <a16:colId xmlns:a16="http://schemas.microsoft.com/office/drawing/2014/main" val="3671760168"/>
                    </a:ext>
                  </a:extLst>
                </a:gridCol>
                <a:gridCol w="833527">
                  <a:extLst>
                    <a:ext uri="{9D8B030D-6E8A-4147-A177-3AD203B41FA5}">
                      <a16:colId xmlns:a16="http://schemas.microsoft.com/office/drawing/2014/main" val="1073246714"/>
                    </a:ext>
                  </a:extLst>
                </a:gridCol>
                <a:gridCol w="855352">
                  <a:extLst>
                    <a:ext uri="{9D8B030D-6E8A-4147-A177-3AD203B41FA5}">
                      <a16:colId xmlns:a16="http://schemas.microsoft.com/office/drawing/2014/main" val="3208703124"/>
                    </a:ext>
                  </a:extLst>
                </a:gridCol>
                <a:gridCol w="852560">
                  <a:extLst>
                    <a:ext uri="{9D8B030D-6E8A-4147-A177-3AD203B41FA5}">
                      <a16:colId xmlns:a16="http://schemas.microsoft.com/office/drawing/2014/main" val="996232817"/>
                    </a:ext>
                  </a:extLst>
                </a:gridCol>
                <a:gridCol w="1345659">
                  <a:extLst>
                    <a:ext uri="{9D8B030D-6E8A-4147-A177-3AD203B41FA5}">
                      <a16:colId xmlns:a16="http://schemas.microsoft.com/office/drawing/2014/main" val="1287370610"/>
                    </a:ext>
                  </a:extLst>
                </a:gridCol>
                <a:gridCol w="1260734">
                  <a:extLst>
                    <a:ext uri="{9D8B030D-6E8A-4147-A177-3AD203B41FA5}">
                      <a16:colId xmlns:a16="http://schemas.microsoft.com/office/drawing/2014/main" val="1425524176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Oneclass 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70%:30%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01278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Isolation Forest(N=100)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Minimum Covariance Determinant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Local Outlier Factor（N=20)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45032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0.769841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0.769841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59855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0.555848606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0.584288747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0.584288747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0.728863208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0.155867406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0.711930364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871531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487163"/>
              </p:ext>
            </p:extLst>
          </p:nvPr>
        </p:nvGraphicFramePr>
        <p:xfrm>
          <a:off x="6425045" y="1237558"/>
          <a:ext cx="569214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189">
                  <a:extLst>
                    <a:ext uri="{9D8B030D-6E8A-4147-A177-3AD203B41FA5}">
                      <a16:colId xmlns:a16="http://schemas.microsoft.com/office/drawing/2014/main" val="1644603964"/>
                    </a:ext>
                  </a:extLst>
                </a:gridCol>
                <a:gridCol w="813163">
                  <a:extLst>
                    <a:ext uri="{9D8B030D-6E8A-4147-A177-3AD203B41FA5}">
                      <a16:colId xmlns:a16="http://schemas.microsoft.com/office/drawing/2014/main" val="4258441413"/>
                    </a:ext>
                  </a:extLst>
                </a:gridCol>
                <a:gridCol w="813163">
                  <a:extLst>
                    <a:ext uri="{9D8B030D-6E8A-4147-A177-3AD203B41FA5}">
                      <a16:colId xmlns:a16="http://schemas.microsoft.com/office/drawing/2014/main" val="2254365178"/>
                    </a:ext>
                  </a:extLst>
                </a:gridCol>
                <a:gridCol w="813163">
                  <a:extLst>
                    <a:ext uri="{9D8B030D-6E8A-4147-A177-3AD203B41FA5}">
                      <a16:colId xmlns:a16="http://schemas.microsoft.com/office/drawing/2014/main" val="3310673748"/>
                    </a:ext>
                  </a:extLst>
                </a:gridCol>
                <a:gridCol w="663255">
                  <a:extLst>
                    <a:ext uri="{9D8B030D-6E8A-4147-A177-3AD203B41FA5}">
                      <a16:colId xmlns:a16="http://schemas.microsoft.com/office/drawing/2014/main" val="2761113020"/>
                    </a:ext>
                  </a:extLst>
                </a:gridCol>
                <a:gridCol w="569329">
                  <a:extLst>
                    <a:ext uri="{9D8B030D-6E8A-4147-A177-3AD203B41FA5}">
                      <a16:colId xmlns:a16="http://schemas.microsoft.com/office/drawing/2014/main" val="264523245"/>
                    </a:ext>
                  </a:extLst>
                </a:gridCol>
                <a:gridCol w="915878">
                  <a:extLst>
                    <a:ext uri="{9D8B030D-6E8A-4147-A177-3AD203B41FA5}">
                      <a16:colId xmlns:a16="http://schemas.microsoft.com/office/drawing/2014/main" val="4270452301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RandomOverSampler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9629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SVM(RBF)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05458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0.674603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0.801587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9188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0.662177329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0.662177329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0.680346984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0.766261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0.641871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0.730434783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01596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SVM(RBF)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56415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0.928571429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04270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0.219512195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0.243902439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0.12195122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72572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0.780197445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0.768176539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0.723054588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0.732695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0.629965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0.702264808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36771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SVM(Poly)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18445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60829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7374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0.690824623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0.688327526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0.704936121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0.798374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0.649826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0.755052265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244938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29140"/>
              </p:ext>
            </p:extLst>
          </p:nvPr>
        </p:nvGraphicFramePr>
        <p:xfrm>
          <a:off x="6425045" y="3706437"/>
          <a:ext cx="569214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8798">
                  <a:extLst>
                    <a:ext uri="{9D8B030D-6E8A-4147-A177-3AD203B41FA5}">
                      <a16:colId xmlns:a16="http://schemas.microsoft.com/office/drawing/2014/main" val="3412604467"/>
                    </a:ext>
                  </a:extLst>
                </a:gridCol>
                <a:gridCol w="793875">
                  <a:extLst>
                    <a:ext uri="{9D8B030D-6E8A-4147-A177-3AD203B41FA5}">
                      <a16:colId xmlns:a16="http://schemas.microsoft.com/office/drawing/2014/main" val="2309879674"/>
                    </a:ext>
                  </a:extLst>
                </a:gridCol>
                <a:gridCol w="799276">
                  <a:extLst>
                    <a:ext uri="{9D8B030D-6E8A-4147-A177-3AD203B41FA5}">
                      <a16:colId xmlns:a16="http://schemas.microsoft.com/office/drawing/2014/main" val="624812256"/>
                    </a:ext>
                  </a:extLst>
                </a:gridCol>
                <a:gridCol w="799276">
                  <a:extLst>
                    <a:ext uri="{9D8B030D-6E8A-4147-A177-3AD203B41FA5}">
                      <a16:colId xmlns:a16="http://schemas.microsoft.com/office/drawing/2014/main" val="572404186"/>
                    </a:ext>
                  </a:extLst>
                </a:gridCol>
                <a:gridCol w="820878">
                  <a:extLst>
                    <a:ext uri="{9D8B030D-6E8A-4147-A177-3AD203B41FA5}">
                      <a16:colId xmlns:a16="http://schemas.microsoft.com/office/drawing/2014/main" val="2145438302"/>
                    </a:ext>
                  </a:extLst>
                </a:gridCol>
                <a:gridCol w="583255">
                  <a:extLst>
                    <a:ext uri="{9D8B030D-6E8A-4147-A177-3AD203B41FA5}">
                      <a16:colId xmlns:a16="http://schemas.microsoft.com/office/drawing/2014/main" val="349170111"/>
                    </a:ext>
                  </a:extLst>
                </a:gridCol>
                <a:gridCol w="866782">
                  <a:extLst>
                    <a:ext uri="{9D8B030D-6E8A-4147-A177-3AD203B41FA5}">
                      <a16:colId xmlns:a16="http://schemas.microsoft.com/office/drawing/2014/main" val="3660886649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RandomUnderSampler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train:67/67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71334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73965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0.626984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0.65873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0.563492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81976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0.642490842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0.642490842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0.648874106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0.683640929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0.600255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0.682261507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70692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049267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11441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134395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0.761498258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0.759175377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0.756852497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0.616202091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0.616086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0.661440186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13174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52117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15920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0.523809524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89322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0.693321719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0.683739837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0.688559814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0.645005807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0.592334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0.649593496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8644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1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Text PERT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33</a:t>
            </a:fld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069846"/>
              </p:ext>
            </p:extLst>
          </p:nvPr>
        </p:nvGraphicFramePr>
        <p:xfrm>
          <a:off x="326044" y="1226416"/>
          <a:ext cx="5588002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2351">
                  <a:extLst>
                    <a:ext uri="{9D8B030D-6E8A-4147-A177-3AD203B41FA5}">
                      <a16:colId xmlns:a16="http://schemas.microsoft.com/office/drawing/2014/main" val="1833373956"/>
                    </a:ext>
                  </a:extLst>
                </a:gridCol>
                <a:gridCol w="685411">
                  <a:extLst>
                    <a:ext uri="{9D8B030D-6E8A-4147-A177-3AD203B41FA5}">
                      <a16:colId xmlns:a16="http://schemas.microsoft.com/office/drawing/2014/main" val="1899873406"/>
                    </a:ext>
                  </a:extLst>
                </a:gridCol>
                <a:gridCol w="685411">
                  <a:extLst>
                    <a:ext uri="{9D8B030D-6E8A-4147-A177-3AD203B41FA5}">
                      <a16:colId xmlns:a16="http://schemas.microsoft.com/office/drawing/2014/main" val="970691043"/>
                    </a:ext>
                  </a:extLst>
                </a:gridCol>
                <a:gridCol w="718630">
                  <a:extLst>
                    <a:ext uri="{9D8B030D-6E8A-4147-A177-3AD203B41FA5}">
                      <a16:colId xmlns:a16="http://schemas.microsoft.com/office/drawing/2014/main" val="395371252"/>
                    </a:ext>
                  </a:extLst>
                </a:gridCol>
                <a:gridCol w="652192">
                  <a:extLst>
                    <a:ext uri="{9D8B030D-6E8A-4147-A177-3AD203B41FA5}">
                      <a16:colId xmlns:a16="http://schemas.microsoft.com/office/drawing/2014/main" val="2709907096"/>
                    </a:ext>
                  </a:extLst>
                </a:gridCol>
                <a:gridCol w="685411">
                  <a:extLst>
                    <a:ext uri="{9D8B030D-6E8A-4147-A177-3AD203B41FA5}">
                      <a16:colId xmlns:a16="http://schemas.microsoft.com/office/drawing/2014/main" val="2364826038"/>
                    </a:ext>
                  </a:extLst>
                </a:gridCol>
                <a:gridCol w="1018596">
                  <a:extLst>
                    <a:ext uri="{9D8B030D-6E8A-4147-A177-3AD203B41FA5}">
                      <a16:colId xmlns:a16="http://schemas.microsoft.com/office/drawing/2014/main" val="396269333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01231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02645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0.746032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0688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0.66825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0.66825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0.680408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0.718726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0.627253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0.734565457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44648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082662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49993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0.219512195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05587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0.684262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0.67741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0.733217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0.584553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0.698025552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47824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75082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87749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0.658537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59341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0.702555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0.704994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0.700232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0.78403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0.635424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0.745470383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21665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04774"/>
              </p:ext>
            </p:extLst>
          </p:nvPr>
        </p:nvGraphicFramePr>
        <p:xfrm>
          <a:off x="6070947" y="1226416"/>
          <a:ext cx="6032385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8364">
                  <a:extLst>
                    <a:ext uri="{9D8B030D-6E8A-4147-A177-3AD203B41FA5}">
                      <a16:colId xmlns:a16="http://schemas.microsoft.com/office/drawing/2014/main" val="1105861546"/>
                    </a:ext>
                  </a:extLst>
                </a:gridCol>
                <a:gridCol w="667860">
                  <a:extLst>
                    <a:ext uri="{9D8B030D-6E8A-4147-A177-3AD203B41FA5}">
                      <a16:colId xmlns:a16="http://schemas.microsoft.com/office/drawing/2014/main" val="1493906208"/>
                    </a:ext>
                  </a:extLst>
                </a:gridCol>
                <a:gridCol w="667860">
                  <a:extLst>
                    <a:ext uri="{9D8B030D-6E8A-4147-A177-3AD203B41FA5}">
                      <a16:colId xmlns:a16="http://schemas.microsoft.com/office/drawing/2014/main" val="2623836292"/>
                    </a:ext>
                  </a:extLst>
                </a:gridCol>
                <a:gridCol w="992515">
                  <a:extLst>
                    <a:ext uri="{9D8B030D-6E8A-4147-A177-3AD203B41FA5}">
                      <a16:colId xmlns:a16="http://schemas.microsoft.com/office/drawing/2014/main" val="771624803"/>
                    </a:ext>
                  </a:extLst>
                </a:gridCol>
                <a:gridCol w="955411">
                  <a:extLst>
                    <a:ext uri="{9D8B030D-6E8A-4147-A177-3AD203B41FA5}">
                      <a16:colId xmlns:a16="http://schemas.microsoft.com/office/drawing/2014/main" val="4034282815"/>
                    </a:ext>
                  </a:extLst>
                </a:gridCol>
                <a:gridCol w="667860">
                  <a:extLst>
                    <a:ext uri="{9D8B030D-6E8A-4147-A177-3AD203B41FA5}">
                      <a16:colId xmlns:a16="http://schemas.microsoft.com/office/drawing/2014/main" val="1296215149"/>
                    </a:ext>
                  </a:extLst>
                </a:gridCol>
                <a:gridCol w="992515">
                  <a:extLst>
                    <a:ext uri="{9D8B030D-6E8A-4147-A177-3AD203B41FA5}">
                      <a16:colId xmlns:a16="http://schemas.microsoft.com/office/drawing/2014/main" val="410823997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ADASYN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62112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45978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0.769841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0.650794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0.746032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1068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0.690053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0.672283272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0.695652174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0.742611298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13351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GBDT(N=100)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7093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0.902439024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70312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0.268292683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7014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0.737921022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0.718815331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0.603949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0.693147503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00226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71312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0.804878049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54476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1606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0.497096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0.504181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0.681126597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0.769744483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0.628165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0.767305459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9186489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69506"/>
              </p:ext>
            </p:extLst>
          </p:nvPr>
        </p:nvGraphicFramePr>
        <p:xfrm>
          <a:off x="326044" y="3681499"/>
          <a:ext cx="5588001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217">
                  <a:extLst>
                    <a:ext uri="{9D8B030D-6E8A-4147-A177-3AD203B41FA5}">
                      <a16:colId xmlns:a16="http://schemas.microsoft.com/office/drawing/2014/main" val="130614424"/>
                    </a:ext>
                  </a:extLst>
                </a:gridCol>
                <a:gridCol w="651029">
                  <a:extLst>
                    <a:ext uri="{9D8B030D-6E8A-4147-A177-3AD203B41FA5}">
                      <a16:colId xmlns:a16="http://schemas.microsoft.com/office/drawing/2014/main" val="1020961942"/>
                    </a:ext>
                  </a:extLst>
                </a:gridCol>
                <a:gridCol w="651029">
                  <a:extLst>
                    <a:ext uri="{9D8B030D-6E8A-4147-A177-3AD203B41FA5}">
                      <a16:colId xmlns:a16="http://schemas.microsoft.com/office/drawing/2014/main" val="3065385207"/>
                    </a:ext>
                  </a:extLst>
                </a:gridCol>
                <a:gridCol w="895166">
                  <a:extLst>
                    <a:ext uri="{9D8B030D-6E8A-4147-A177-3AD203B41FA5}">
                      <a16:colId xmlns:a16="http://schemas.microsoft.com/office/drawing/2014/main" val="2109207030"/>
                    </a:ext>
                  </a:extLst>
                </a:gridCol>
                <a:gridCol w="651029">
                  <a:extLst>
                    <a:ext uri="{9D8B030D-6E8A-4147-A177-3AD203B41FA5}">
                      <a16:colId xmlns:a16="http://schemas.microsoft.com/office/drawing/2014/main" val="3827189193"/>
                    </a:ext>
                  </a:extLst>
                </a:gridCol>
                <a:gridCol w="651029">
                  <a:extLst>
                    <a:ext uri="{9D8B030D-6E8A-4147-A177-3AD203B41FA5}">
                      <a16:colId xmlns:a16="http://schemas.microsoft.com/office/drawing/2014/main" val="145606594"/>
                    </a:ext>
                  </a:extLst>
                </a:gridCol>
                <a:gridCol w="967502">
                  <a:extLst>
                    <a:ext uri="{9D8B030D-6E8A-4147-A177-3AD203B41FA5}">
                      <a16:colId xmlns:a16="http://schemas.microsoft.com/office/drawing/2014/main" val="3300787819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SMOTEENN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train：85/200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11343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03375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0.579365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0.65873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96726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0.094503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0.344133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0.665784764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0.628113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0.614598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0.682261507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62948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5293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95494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03638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0.577932636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0.439954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0.561382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0.506387921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20127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09943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08929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10043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0.554007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0.622648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0.647212544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0.534785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0.575261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0.570673635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2834768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46889"/>
              </p:ext>
            </p:extLst>
          </p:nvPr>
        </p:nvGraphicFramePr>
        <p:xfrm>
          <a:off x="6070947" y="3681499"/>
          <a:ext cx="5956302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783">
                  <a:extLst>
                    <a:ext uri="{9D8B030D-6E8A-4147-A177-3AD203B41FA5}">
                      <a16:colId xmlns:a16="http://schemas.microsoft.com/office/drawing/2014/main" val="2445016241"/>
                    </a:ext>
                  </a:extLst>
                </a:gridCol>
                <a:gridCol w="685070">
                  <a:extLst>
                    <a:ext uri="{9D8B030D-6E8A-4147-A177-3AD203B41FA5}">
                      <a16:colId xmlns:a16="http://schemas.microsoft.com/office/drawing/2014/main" val="707209277"/>
                    </a:ext>
                  </a:extLst>
                </a:gridCol>
                <a:gridCol w="685070">
                  <a:extLst>
                    <a:ext uri="{9D8B030D-6E8A-4147-A177-3AD203B41FA5}">
                      <a16:colId xmlns:a16="http://schemas.microsoft.com/office/drawing/2014/main" val="2561294968"/>
                    </a:ext>
                  </a:extLst>
                </a:gridCol>
                <a:gridCol w="875367">
                  <a:extLst>
                    <a:ext uri="{9D8B030D-6E8A-4147-A177-3AD203B41FA5}">
                      <a16:colId xmlns:a16="http://schemas.microsoft.com/office/drawing/2014/main" val="2643135993"/>
                    </a:ext>
                  </a:extLst>
                </a:gridCol>
                <a:gridCol w="865852">
                  <a:extLst>
                    <a:ext uri="{9D8B030D-6E8A-4147-A177-3AD203B41FA5}">
                      <a16:colId xmlns:a16="http://schemas.microsoft.com/office/drawing/2014/main" val="2404022760"/>
                    </a:ext>
                  </a:extLst>
                </a:gridCol>
                <a:gridCol w="685070">
                  <a:extLst>
                    <a:ext uri="{9D8B030D-6E8A-4147-A177-3AD203B41FA5}">
                      <a16:colId xmlns:a16="http://schemas.microsoft.com/office/drawing/2014/main" val="944090810"/>
                    </a:ext>
                  </a:extLst>
                </a:gridCol>
                <a:gridCol w="1018090">
                  <a:extLst>
                    <a:ext uri="{9D8B030D-6E8A-4147-A177-3AD203B41FA5}">
                      <a16:colId xmlns:a16="http://schemas.microsoft.com/office/drawing/2014/main" val="24937260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SMOTETomek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train:221/221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41686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50686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0.769841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08457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0.66825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0.66825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0.6804078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0.74782609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0.627253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0.746732026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7064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92038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5791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0.29268293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35163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0.684262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0.67740999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0.73315912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0.586992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0.705168409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1944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866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087879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0.5952381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93716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0.702555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0.702555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0.70023229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0.7937863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0.635424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0.748025552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1085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53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Voice </a:t>
            </a:r>
            <a:r>
              <a:rPr lang="en-US" altLang="zh-CN" sz="3600" dirty="0" smtClean="0">
                <a:solidFill>
                  <a:schemeClr val="bg1"/>
                </a:solidFill>
              </a:rPr>
              <a:t>PERT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256848"/>
            <a:ext cx="11128249" cy="5095874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Random splitting: </a:t>
            </a:r>
            <a:r>
              <a:rPr lang="en-US" altLang="zh-CN" sz="3600" dirty="0"/>
              <a:t>Best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(0.801587), Best F1-score(0.766261), Random </a:t>
            </a:r>
            <a:r>
              <a:rPr lang="en-US" altLang="zh-CN" sz="3600" dirty="0" smtClean="0"/>
              <a:t>Forest + Over Sampling</a:t>
            </a:r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10-folds: Best 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(0.780197445), SVM(RBF</a:t>
            </a:r>
            <a:r>
              <a:rPr lang="en-US" altLang="zh-CN" sz="3600" dirty="0" smtClean="0"/>
              <a:t>)</a:t>
            </a:r>
            <a:r>
              <a:rPr lang="en-US" altLang="zh-CN" sz="3600" dirty="0"/>
              <a:t> + Over Sampling</a:t>
            </a:r>
          </a:p>
          <a:p>
            <a:pPr algn="l"/>
            <a:r>
              <a:rPr lang="en-US" altLang="zh-CN" sz="3600" dirty="0" smtClean="0"/>
              <a:t> </a:t>
            </a:r>
            <a:endParaRPr lang="en-US" altLang="zh-CN" sz="3600" dirty="0" smtClean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(0.798374), Random </a:t>
            </a:r>
            <a:r>
              <a:rPr lang="en-US" altLang="zh-CN" sz="3600" dirty="0" smtClean="0"/>
              <a:t>Forest + </a:t>
            </a:r>
            <a:r>
              <a:rPr lang="en-US" altLang="zh-CN" sz="3600" dirty="0"/>
              <a:t>Over Sampling</a:t>
            </a:r>
          </a:p>
          <a:p>
            <a:pPr algn="l"/>
            <a:endParaRPr lang="en-US" altLang="zh-CN" sz="3600" dirty="0"/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109903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Text </a:t>
            </a:r>
            <a:r>
              <a:rPr lang="en-US" altLang="zh-CN" sz="3600" dirty="0" err="1">
                <a:solidFill>
                  <a:schemeClr val="bg1"/>
                </a:solidFill>
              </a:rPr>
              <a:t>RoBERT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35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946508"/>
              </p:ext>
            </p:extLst>
          </p:nvPr>
        </p:nvGraphicFramePr>
        <p:xfrm>
          <a:off x="375227" y="3961197"/>
          <a:ext cx="5668127" cy="1055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5057">
                  <a:extLst>
                    <a:ext uri="{9D8B030D-6E8A-4147-A177-3AD203B41FA5}">
                      <a16:colId xmlns:a16="http://schemas.microsoft.com/office/drawing/2014/main" val="5776493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3926281284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val="74065664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270192049"/>
                    </a:ext>
                  </a:extLst>
                </a:gridCol>
                <a:gridCol w="1216306">
                  <a:extLst>
                    <a:ext uri="{9D8B030D-6E8A-4147-A177-3AD203B41FA5}">
                      <a16:colId xmlns:a16="http://schemas.microsoft.com/office/drawing/2014/main" val="167572372"/>
                    </a:ext>
                  </a:extLst>
                </a:gridCol>
                <a:gridCol w="1202699">
                  <a:extLst>
                    <a:ext uri="{9D8B030D-6E8A-4147-A177-3AD203B41FA5}">
                      <a16:colId xmlns:a16="http://schemas.microsoft.com/office/drawing/2014/main" val="2434043234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Oneclass 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70%:30%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16994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OC 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Isolation Forest(N=100)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Minimum Covariance Determinant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Local Outlier Factor（N=20)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12302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0.769841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0.769841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54191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0.584973287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0.541286265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0.541286265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0.676631789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0.140946837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0.676631789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33116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916499"/>
              </p:ext>
            </p:extLst>
          </p:nvPr>
        </p:nvGraphicFramePr>
        <p:xfrm>
          <a:off x="375227" y="1318199"/>
          <a:ext cx="5668125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392">
                  <a:extLst>
                    <a:ext uri="{9D8B030D-6E8A-4147-A177-3AD203B41FA5}">
                      <a16:colId xmlns:a16="http://schemas.microsoft.com/office/drawing/2014/main" val="4245570834"/>
                    </a:ext>
                  </a:extLst>
                </a:gridCol>
                <a:gridCol w="811262">
                  <a:extLst>
                    <a:ext uri="{9D8B030D-6E8A-4147-A177-3AD203B41FA5}">
                      <a16:colId xmlns:a16="http://schemas.microsoft.com/office/drawing/2014/main" val="4109448097"/>
                    </a:ext>
                  </a:extLst>
                </a:gridCol>
                <a:gridCol w="813940">
                  <a:extLst>
                    <a:ext uri="{9D8B030D-6E8A-4147-A177-3AD203B41FA5}">
                      <a16:colId xmlns:a16="http://schemas.microsoft.com/office/drawing/2014/main" val="3543727906"/>
                    </a:ext>
                  </a:extLst>
                </a:gridCol>
                <a:gridCol w="813940">
                  <a:extLst>
                    <a:ext uri="{9D8B030D-6E8A-4147-A177-3AD203B41FA5}">
                      <a16:colId xmlns:a16="http://schemas.microsoft.com/office/drawing/2014/main" val="3978863312"/>
                    </a:ext>
                  </a:extLst>
                </a:gridCol>
                <a:gridCol w="698809">
                  <a:extLst>
                    <a:ext uri="{9D8B030D-6E8A-4147-A177-3AD203B41FA5}">
                      <a16:colId xmlns:a16="http://schemas.microsoft.com/office/drawing/2014/main" val="3538514418"/>
                    </a:ext>
                  </a:extLst>
                </a:gridCol>
                <a:gridCol w="578326">
                  <a:extLst>
                    <a:ext uri="{9D8B030D-6E8A-4147-A177-3AD203B41FA5}">
                      <a16:colId xmlns:a16="http://schemas.microsoft.com/office/drawing/2014/main" val="3850824630"/>
                    </a:ext>
                  </a:extLst>
                </a:gridCol>
                <a:gridCol w="859456">
                  <a:extLst>
                    <a:ext uri="{9D8B030D-6E8A-4147-A177-3AD203B41FA5}">
                      <a16:colId xmlns:a16="http://schemas.microsoft.com/office/drawing/2014/main" val="269286997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Text(</a:t>
                      </a:r>
                      <a:r>
                        <a:rPr lang="en-US" sz="1100" u="none" strike="noStrike" dirty="0" err="1">
                          <a:effectLst/>
                        </a:rPr>
                        <a:t>RoBERT</a:t>
                      </a:r>
                      <a:r>
                        <a:rPr lang="en-US" sz="1100" u="none" strike="noStrike" dirty="0">
                          <a:effectLst/>
                        </a:rPr>
                        <a:t> 1024)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417(322:95)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70%:30%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class weight=balaced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47562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SVM(Poly)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74377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0.801587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19912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0.5461095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0.774784886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0.763080541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0.7170954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0.765081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0.782608696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23711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49581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52715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89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0.591579559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0.775493612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0.740127758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0.74703833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0.730546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0.738269454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59802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64843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0.904761905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12999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04728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0.685772358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0.776771196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0.735888502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0.78164925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0.742973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0.78873403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45299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974679"/>
              </p:ext>
            </p:extLst>
          </p:nvPr>
        </p:nvGraphicFramePr>
        <p:xfrm>
          <a:off x="6242166" y="1318199"/>
          <a:ext cx="5769724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9240">
                  <a:extLst>
                    <a:ext uri="{9D8B030D-6E8A-4147-A177-3AD203B41FA5}">
                      <a16:colId xmlns:a16="http://schemas.microsoft.com/office/drawing/2014/main" val="2183606719"/>
                    </a:ext>
                  </a:extLst>
                </a:gridCol>
                <a:gridCol w="824246">
                  <a:extLst>
                    <a:ext uri="{9D8B030D-6E8A-4147-A177-3AD203B41FA5}">
                      <a16:colId xmlns:a16="http://schemas.microsoft.com/office/drawing/2014/main" val="503796212"/>
                    </a:ext>
                  </a:extLst>
                </a:gridCol>
                <a:gridCol w="824246">
                  <a:extLst>
                    <a:ext uri="{9D8B030D-6E8A-4147-A177-3AD203B41FA5}">
                      <a16:colId xmlns:a16="http://schemas.microsoft.com/office/drawing/2014/main" val="2321727131"/>
                    </a:ext>
                  </a:extLst>
                </a:gridCol>
                <a:gridCol w="824246">
                  <a:extLst>
                    <a:ext uri="{9D8B030D-6E8A-4147-A177-3AD203B41FA5}">
                      <a16:colId xmlns:a16="http://schemas.microsoft.com/office/drawing/2014/main" val="3305184840"/>
                    </a:ext>
                  </a:extLst>
                </a:gridCol>
                <a:gridCol w="624692">
                  <a:extLst>
                    <a:ext uri="{9D8B030D-6E8A-4147-A177-3AD203B41FA5}">
                      <a16:colId xmlns:a16="http://schemas.microsoft.com/office/drawing/2014/main" val="555011351"/>
                    </a:ext>
                  </a:extLst>
                </a:gridCol>
                <a:gridCol w="624692">
                  <a:extLst>
                    <a:ext uri="{9D8B030D-6E8A-4147-A177-3AD203B41FA5}">
                      <a16:colId xmlns:a16="http://schemas.microsoft.com/office/drawing/2014/main" val="3176483859"/>
                    </a:ext>
                  </a:extLst>
                </a:gridCol>
                <a:gridCol w="928362">
                  <a:extLst>
                    <a:ext uri="{9D8B030D-6E8A-4147-A177-3AD203B41FA5}">
                      <a16:colId xmlns:a16="http://schemas.microsoft.com/office/drawing/2014/main" val="3007901695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RandomOverSampler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91555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24996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0.801587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65576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0.774784886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0.774784886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0.742718304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0.772345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0.754311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0.741803855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1044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RF(N=100)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4192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34650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0.463414634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0.073171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6035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0.747038328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0.751974448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0.715969803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0.742567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0.730372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0.733449477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39560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69949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0.833333333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51906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0457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0.771777003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0.779094077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0.721544715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0.800697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0.747793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0.776713124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247673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084876"/>
              </p:ext>
            </p:extLst>
          </p:nvPr>
        </p:nvGraphicFramePr>
        <p:xfrm>
          <a:off x="6242166" y="3930717"/>
          <a:ext cx="5769723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2820">
                  <a:extLst>
                    <a:ext uri="{9D8B030D-6E8A-4147-A177-3AD203B41FA5}">
                      <a16:colId xmlns:a16="http://schemas.microsoft.com/office/drawing/2014/main" val="533916125"/>
                    </a:ext>
                  </a:extLst>
                </a:gridCol>
                <a:gridCol w="804696">
                  <a:extLst>
                    <a:ext uri="{9D8B030D-6E8A-4147-A177-3AD203B41FA5}">
                      <a16:colId xmlns:a16="http://schemas.microsoft.com/office/drawing/2014/main" val="2542228508"/>
                    </a:ext>
                  </a:extLst>
                </a:gridCol>
                <a:gridCol w="810170">
                  <a:extLst>
                    <a:ext uri="{9D8B030D-6E8A-4147-A177-3AD203B41FA5}">
                      <a16:colId xmlns:a16="http://schemas.microsoft.com/office/drawing/2014/main" val="1081304614"/>
                    </a:ext>
                  </a:extLst>
                </a:gridCol>
                <a:gridCol w="810170">
                  <a:extLst>
                    <a:ext uri="{9D8B030D-6E8A-4147-A177-3AD203B41FA5}">
                      <a16:colId xmlns:a16="http://schemas.microsoft.com/office/drawing/2014/main" val="4194383553"/>
                    </a:ext>
                  </a:extLst>
                </a:gridCol>
                <a:gridCol w="832066">
                  <a:extLst>
                    <a:ext uri="{9D8B030D-6E8A-4147-A177-3AD203B41FA5}">
                      <a16:colId xmlns:a16="http://schemas.microsoft.com/office/drawing/2014/main" val="250357516"/>
                    </a:ext>
                  </a:extLst>
                </a:gridCol>
                <a:gridCol w="591205">
                  <a:extLst>
                    <a:ext uri="{9D8B030D-6E8A-4147-A177-3AD203B41FA5}">
                      <a16:colId xmlns:a16="http://schemas.microsoft.com/office/drawing/2014/main" val="4034724266"/>
                    </a:ext>
                  </a:extLst>
                </a:gridCol>
                <a:gridCol w="878596">
                  <a:extLst>
                    <a:ext uri="{9D8B030D-6E8A-4147-A177-3AD203B41FA5}">
                      <a16:colId xmlns:a16="http://schemas.microsoft.com/office/drawing/2014/main" val="2347706413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RandomUnderSampler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train:67/67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89263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72618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0.738095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0.738095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0.698413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0.698413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0.698413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20232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0.749924585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0.749924585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0.719843439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0.716971917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0.719843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0.71306968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87341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77427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98320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49950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0.708246225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0.708188153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0.723635308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0.687746806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0.71899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0.681068525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35976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26529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0131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0.642857143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13880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0.736004646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0.736062718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0.709756098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0.692915215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0.723868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0.680952381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7104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2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Text </a:t>
            </a:r>
            <a:r>
              <a:rPr lang="en-US" altLang="zh-CN" sz="3600" dirty="0" err="1">
                <a:solidFill>
                  <a:schemeClr val="bg1"/>
                </a:solidFill>
              </a:rPr>
              <a:t>RoBERT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36</a:t>
            </a:fld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8499"/>
              </p:ext>
            </p:extLst>
          </p:nvPr>
        </p:nvGraphicFramePr>
        <p:xfrm>
          <a:off x="267853" y="1276292"/>
          <a:ext cx="5575992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9895">
                  <a:extLst>
                    <a:ext uri="{9D8B030D-6E8A-4147-A177-3AD203B41FA5}">
                      <a16:colId xmlns:a16="http://schemas.microsoft.com/office/drawing/2014/main" val="2576463768"/>
                    </a:ext>
                  </a:extLst>
                </a:gridCol>
                <a:gridCol w="683938">
                  <a:extLst>
                    <a:ext uri="{9D8B030D-6E8A-4147-A177-3AD203B41FA5}">
                      <a16:colId xmlns:a16="http://schemas.microsoft.com/office/drawing/2014/main" val="3004622117"/>
                    </a:ext>
                  </a:extLst>
                </a:gridCol>
                <a:gridCol w="683938">
                  <a:extLst>
                    <a:ext uri="{9D8B030D-6E8A-4147-A177-3AD203B41FA5}">
                      <a16:colId xmlns:a16="http://schemas.microsoft.com/office/drawing/2014/main" val="379365099"/>
                    </a:ext>
                  </a:extLst>
                </a:gridCol>
                <a:gridCol w="757285">
                  <a:extLst>
                    <a:ext uri="{9D8B030D-6E8A-4147-A177-3AD203B41FA5}">
                      <a16:colId xmlns:a16="http://schemas.microsoft.com/office/drawing/2014/main" val="2184428057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1294700379"/>
                    </a:ext>
                  </a:extLst>
                </a:gridCol>
                <a:gridCol w="646137">
                  <a:extLst>
                    <a:ext uri="{9D8B030D-6E8A-4147-A177-3AD203B41FA5}">
                      <a16:colId xmlns:a16="http://schemas.microsoft.com/office/drawing/2014/main" val="2506030573"/>
                    </a:ext>
                  </a:extLst>
                </a:gridCol>
                <a:gridCol w="1016406">
                  <a:extLst>
                    <a:ext uri="{9D8B030D-6E8A-4147-A177-3AD203B41FA5}">
                      <a16:colId xmlns:a16="http://schemas.microsoft.com/office/drawing/2014/main" val="308620472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10379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29515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0.809524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7267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0.754311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0.758311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0.745401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0.784127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0.745401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0.769901401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2577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28957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0.928571429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6475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4180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0.737166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0.753949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0.696632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0.743089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0.7029036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73976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83726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0.857143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88861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3456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0.752846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0.760163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0.726481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0.774448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0.738211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0.752845528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546168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312559"/>
              </p:ext>
            </p:extLst>
          </p:nvPr>
        </p:nvGraphicFramePr>
        <p:xfrm>
          <a:off x="6007102" y="1276292"/>
          <a:ext cx="603804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9385">
                  <a:extLst>
                    <a:ext uri="{9D8B030D-6E8A-4147-A177-3AD203B41FA5}">
                      <a16:colId xmlns:a16="http://schemas.microsoft.com/office/drawing/2014/main" val="1757335747"/>
                    </a:ext>
                  </a:extLst>
                </a:gridCol>
                <a:gridCol w="668486">
                  <a:extLst>
                    <a:ext uri="{9D8B030D-6E8A-4147-A177-3AD203B41FA5}">
                      <a16:colId xmlns:a16="http://schemas.microsoft.com/office/drawing/2014/main" val="3043181524"/>
                    </a:ext>
                  </a:extLst>
                </a:gridCol>
                <a:gridCol w="668486">
                  <a:extLst>
                    <a:ext uri="{9D8B030D-6E8A-4147-A177-3AD203B41FA5}">
                      <a16:colId xmlns:a16="http://schemas.microsoft.com/office/drawing/2014/main" val="2213826526"/>
                    </a:ext>
                  </a:extLst>
                </a:gridCol>
                <a:gridCol w="993445">
                  <a:extLst>
                    <a:ext uri="{9D8B030D-6E8A-4147-A177-3AD203B41FA5}">
                      <a16:colId xmlns:a16="http://schemas.microsoft.com/office/drawing/2014/main" val="2128779403"/>
                    </a:ext>
                  </a:extLst>
                </a:gridCol>
                <a:gridCol w="956307">
                  <a:extLst>
                    <a:ext uri="{9D8B030D-6E8A-4147-A177-3AD203B41FA5}">
                      <a16:colId xmlns:a16="http://schemas.microsoft.com/office/drawing/2014/main" val="791499116"/>
                    </a:ext>
                  </a:extLst>
                </a:gridCol>
                <a:gridCol w="668486">
                  <a:extLst>
                    <a:ext uri="{9D8B030D-6E8A-4147-A177-3AD203B41FA5}">
                      <a16:colId xmlns:a16="http://schemas.microsoft.com/office/drawing/2014/main" val="2884917460"/>
                    </a:ext>
                  </a:extLst>
                </a:gridCol>
                <a:gridCol w="993445">
                  <a:extLst>
                    <a:ext uri="{9D8B030D-6E8A-4147-A177-3AD203B41FA5}">
                      <a16:colId xmlns:a16="http://schemas.microsoft.com/office/drawing/2014/main" val="45528786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ADASYN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81749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84680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0.706349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0.769841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33587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0.726597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0.756501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0.751851852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0.748148148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0.763081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0.757369615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53654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591401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537262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0.341463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03617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0.741986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0.696980256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0.740708479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0.718583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0.700696864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79653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11512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0.829268293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20154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74550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0.750465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0.745645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0.733449477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0.784204413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0.764866434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9946329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6574"/>
              </p:ext>
            </p:extLst>
          </p:nvPr>
        </p:nvGraphicFramePr>
        <p:xfrm>
          <a:off x="267853" y="3755259"/>
          <a:ext cx="5575993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808">
                  <a:extLst>
                    <a:ext uri="{9D8B030D-6E8A-4147-A177-3AD203B41FA5}">
                      <a16:colId xmlns:a16="http://schemas.microsoft.com/office/drawing/2014/main" val="4264761519"/>
                    </a:ext>
                  </a:extLst>
                </a:gridCol>
                <a:gridCol w="649630">
                  <a:extLst>
                    <a:ext uri="{9D8B030D-6E8A-4147-A177-3AD203B41FA5}">
                      <a16:colId xmlns:a16="http://schemas.microsoft.com/office/drawing/2014/main" val="3031046963"/>
                    </a:ext>
                  </a:extLst>
                </a:gridCol>
                <a:gridCol w="649630">
                  <a:extLst>
                    <a:ext uri="{9D8B030D-6E8A-4147-A177-3AD203B41FA5}">
                      <a16:colId xmlns:a16="http://schemas.microsoft.com/office/drawing/2014/main" val="981113914"/>
                    </a:ext>
                  </a:extLst>
                </a:gridCol>
                <a:gridCol w="893242">
                  <a:extLst>
                    <a:ext uri="{9D8B030D-6E8A-4147-A177-3AD203B41FA5}">
                      <a16:colId xmlns:a16="http://schemas.microsoft.com/office/drawing/2014/main" val="99071138"/>
                    </a:ext>
                  </a:extLst>
                </a:gridCol>
                <a:gridCol w="649630">
                  <a:extLst>
                    <a:ext uri="{9D8B030D-6E8A-4147-A177-3AD203B41FA5}">
                      <a16:colId xmlns:a16="http://schemas.microsoft.com/office/drawing/2014/main" val="464278628"/>
                    </a:ext>
                  </a:extLst>
                </a:gridCol>
                <a:gridCol w="649630">
                  <a:extLst>
                    <a:ext uri="{9D8B030D-6E8A-4147-A177-3AD203B41FA5}">
                      <a16:colId xmlns:a16="http://schemas.microsoft.com/office/drawing/2014/main" val="1635432847"/>
                    </a:ext>
                  </a:extLst>
                </a:gridCol>
                <a:gridCol w="965423">
                  <a:extLst>
                    <a:ext uri="{9D8B030D-6E8A-4147-A177-3AD203B41FA5}">
                      <a16:colId xmlns:a16="http://schemas.microsoft.com/office/drawing/2014/main" val="1149443797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SMOTEENN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train：84/205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52418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85961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0.738095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0.555556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0.674603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50435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0.732657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0.729971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0.707240397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0.591168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0.699452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0.62932776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78092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67735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0.857143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0.829268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3549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39564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0.732695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0.754762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0.609233449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0.421487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0.645412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0.461440186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53157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SVM(Poly)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17793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50175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0.512195122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34630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0.716783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0.714402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0.618641115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0.472184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0.659292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0.522764228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5744304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89307"/>
              </p:ext>
            </p:extLst>
          </p:nvPr>
        </p:nvGraphicFramePr>
        <p:xfrm>
          <a:off x="6007102" y="3816321"/>
          <a:ext cx="5956302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783">
                  <a:extLst>
                    <a:ext uri="{9D8B030D-6E8A-4147-A177-3AD203B41FA5}">
                      <a16:colId xmlns:a16="http://schemas.microsoft.com/office/drawing/2014/main" val="4143398342"/>
                    </a:ext>
                  </a:extLst>
                </a:gridCol>
                <a:gridCol w="685070">
                  <a:extLst>
                    <a:ext uri="{9D8B030D-6E8A-4147-A177-3AD203B41FA5}">
                      <a16:colId xmlns:a16="http://schemas.microsoft.com/office/drawing/2014/main" val="3664761161"/>
                    </a:ext>
                  </a:extLst>
                </a:gridCol>
                <a:gridCol w="685070">
                  <a:extLst>
                    <a:ext uri="{9D8B030D-6E8A-4147-A177-3AD203B41FA5}">
                      <a16:colId xmlns:a16="http://schemas.microsoft.com/office/drawing/2014/main" val="1145745213"/>
                    </a:ext>
                  </a:extLst>
                </a:gridCol>
                <a:gridCol w="875367">
                  <a:extLst>
                    <a:ext uri="{9D8B030D-6E8A-4147-A177-3AD203B41FA5}">
                      <a16:colId xmlns:a16="http://schemas.microsoft.com/office/drawing/2014/main" val="848736701"/>
                    </a:ext>
                  </a:extLst>
                </a:gridCol>
                <a:gridCol w="865852">
                  <a:extLst>
                    <a:ext uri="{9D8B030D-6E8A-4147-A177-3AD203B41FA5}">
                      <a16:colId xmlns:a16="http://schemas.microsoft.com/office/drawing/2014/main" val="2348792434"/>
                    </a:ext>
                  </a:extLst>
                </a:gridCol>
                <a:gridCol w="685070">
                  <a:extLst>
                    <a:ext uri="{9D8B030D-6E8A-4147-A177-3AD203B41FA5}">
                      <a16:colId xmlns:a16="http://schemas.microsoft.com/office/drawing/2014/main" val="1596027469"/>
                    </a:ext>
                  </a:extLst>
                </a:gridCol>
                <a:gridCol w="1018090">
                  <a:extLst>
                    <a:ext uri="{9D8B030D-6E8A-4147-A177-3AD203B41FA5}">
                      <a16:colId xmlns:a16="http://schemas.microsoft.com/office/drawing/2014/main" val="3537647454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SMOTETomek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5719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61277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0.809524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29183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0.754311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0.758311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0.74540097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0.78412698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0.745401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0.769901401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3762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68781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0.85714286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62032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9628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0.737166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0.753949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0.69663182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0.74308943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0.7029036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02154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79328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09454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4960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0.752846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0.762544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0.72648084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0.77444832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0.738211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0.755226481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9317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7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 smtClean="0">
                <a:solidFill>
                  <a:schemeClr val="bg1"/>
                </a:solidFill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</a:rPr>
              <a:t>Text </a:t>
            </a:r>
            <a:r>
              <a:rPr lang="en-US" altLang="zh-CN" sz="3600" dirty="0" err="1" smtClean="0">
                <a:solidFill>
                  <a:schemeClr val="bg1"/>
                </a:solidFill>
              </a:rPr>
              <a:t>RoBERT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569" y="1157095"/>
            <a:ext cx="11394256" cy="5095874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Random splitting: </a:t>
            </a:r>
            <a:r>
              <a:rPr lang="en-US" altLang="zh-CN" sz="3600" dirty="0"/>
              <a:t>Best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(0.809524), Best </a:t>
            </a:r>
            <a:r>
              <a:rPr lang="en-US" altLang="zh-CN" sz="3600" dirty="0" smtClean="0"/>
              <a:t>F1-score(0.784127), </a:t>
            </a:r>
            <a:r>
              <a:rPr lang="en-US" altLang="zh-CN" sz="3600" dirty="0"/>
              <a:t>Random </a:t>
            </a:r>
            <a:r>
              <a:rPr lang="en-US" altLang="zh-CN" sz="3600" dirty="0" smtClean="0"/>
              <a:t>Forest + SMOTE / </a:t>
            </a:r>
            <a:r>
              <a:rPr lang="en-US" altLang="zh-CN" sz="3600" dirty="0"/>
              <a:t>Random Forest</a:t>
            </a:r>
          </a:p>
          <a:p>
            <a:pPr algn="l"/>
            <a:r>
              <a:rPr lang="en-US" altLang="zh-CN" sz="3600" dirty="0" smtClean="0"/>
              <a:t>+ </a:t>
            </a:r>
            <a:r>
              <a:rPr lang="en-US" altLang="zh-CN" sz="3600" dirty="0" err="1" smtClean="0"/>
              <a:t>SMOTETomek</a:t>
            </a:r>
            <a:endParaRPr lang="en-US" altLang="zh-CN" sz="3600" dirty="0" smtClean="0"/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10-folds: Best 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(0.775493612), SVM(Poly)</a:t>
            </a:r>
          </a:p>
          <a:p>
            <a:pPr algn="l"/>
            <a:r>
              <a:rPr lang="en-US" altLang="zh-CN" sz="3600" dirty="0" smtClean="0"/>
              <a:t> </a:t>
            </a:r>
            <a:endParaRPr lang="en-US" altLang="zh-CN" sz="3600" dirty="0" smtClean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(0.800697), Random </a:t>
            </a:r>
            <a:r>
              <a:rPr lang="en-US" altLang="zh-CN" sz="3600" dirty="0" smtClean="0"/>
              <a:t>Forest + </a:t>
            </a:r>
            <a:r>
              <a:rPr lang="en-US" altLang="zh-CN" sz="3600" dirty="0"/>
              <a:t>Over Sampling</a:t>
            </a:r>
          </a:p>
          <a:p>
            <a:pPr algn="l"/>
            <a:endParaRPr lang="en-US" altLang="zh-CN" sz="3600" dirty="0"/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371944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Text </a:t>
            </a:r>
            <a:r>
              <a:rPr lang="en-US" altLang="zh-CN" sz="3600" dirty="0" err="1">
                <a:solidFill>
                  <a:schemeClr val="bg1"/>
                </a:solidFill>
              </a:rPr>
              <a:t>MacBERT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38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11657"/>
              </p:ext>
            </p:extLst>
          </p:nvPr>
        </p:nvGraphicFramePr>
        <p:xfrm>
          <a:off x="297874" y="1279233"/>
          <a:ext cx="5728854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4096">
                  <a:extLst>
                    <a:ext uri="{9D8B030D-6E8A-4147-A177-3AD203B41FA5}">
                      <a16:colId xmlns:a16="http://schemas.microsoft.com/office/drawing/2014/main" val="3779092571"/>
                    </a:ext>
                  </a:extLst>
                </a:gridCol>
                <a:gridCol w="819954">
                  <a:extLst>
                    <a:ext uri="{9D8B030D-6E8A-4147-A177-3AD203B41FA5}">
                      <a16:colId xmlns:a16="http://schemas.microsoft.com/office/drawing/2014/main" val="1738169177"/>
                    </a:ext>
                  </a:extLst>
                </a:gridCol>
                <a:gridCol w="822660">
                  <a:extLst>
                    <a:ext uri="{9D8B030D-6E8A-4147-A177-3AD203B41FA5}">
                      <a16:colId xmlns:a16="http://schemas.microsoft.com/office/drawing/2014/main" val="713139423"/>
                    </a:ext>
                  </a:extLst>
                </a:gridCol>
                <a:gridCol w="822660">
                  <a:extLst>
                    <a:ext uri="{9D8B030D-6E8A-4147-A177-3AD203B41FA5}">
                      <a16:colId xmlns:a16="http://schemas.microsoft.com/office/drawing/2014/main" val="2644180306"/>
                    </a:ext>
                  </a:extLst>
                </a:gridCol>
                <a:gridCol w="706298">
                  <a:extLst>
                    <a:ext uri="{9D8B030D-6E8A-4147-A177-3AD203B41FA5}">
                      <a16:colId xmlns:a16="http://schemas.microsoft.com/office/drawing/2014/main" val="3740570123"/>
                    </a:ext>
                  </a:extLst>
                </a:gridCol>
                <a:gridCol w="584522">
                  <a:extLst>
                    <a:ext uri="{9D8B030D-6E8A-4147-A177-3AD203B41FA5}">
                      <a16:colId xmlns:a16="http://schemas.microsoft.com/office/drawing/2014/main" val="32065595"/>
                    </a:ext>
                  </a:extLst>
                </a:gridCol>
                <a:gridCol w="868664">
                  <a:extLst>
                    <a:ext uri="{9D8B030D-6E8A-4147-A177-3AD203B41FA5}">
                      <a16:colId xmlns:a16="http://schemas.microsoft.com/office/drawing/2014/main" val="483148412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Text(</a:t>
                      </a:r>
                      <a:r>
                        <a:rPr lang="en-US" sz="1100" u="none" strike="noStrike" dirty="0" err="1">
                          <a:effectLst/>
                        </a:rPr>
                        <a:t>MacBERT</a:t>
                      </a:r>
                      <a:r>
                        <a:rPr lang="en-US" sz="1100" u="none" strike="noStrike" dirty="0">
                          <a:effectLst/>
                        </a:rPr>
                        <a:t> 1024)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417(322:95)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70%:30%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class weight=balaced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2447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40726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acc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0.563492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0.81746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0.706349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05219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0.12861816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0.598945924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0.727125474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0.77865773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0.730434783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78256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43569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0.707317073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24479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650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0.151219512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0.370963995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0.768350755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0.75191638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0.735134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0.736062718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9389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6325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0.857142857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0.829268293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42965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0.219512195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0.292682927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59611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0.370789779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0.531765389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0.767131243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0.79140534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0.738444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0.762659698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507609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515944"/>
              </p:ext>
            </p:extLst>
          </p:nvPr>
        </p:nvGraphicFramePr>
        <p:xfrm>
          <a:off x="297875" y="3990109"/>
          <a:ext cx="5728854" cy="1055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0969">
                  <a:extLst>
                    <a:ext uri="{9D8B030D-6E8A-4147-A177-3AD203B41FA5}">
                      <a16:colId xmlns:a16="http://schemas.microsoft.com/office/drawing/2014/main" val="3223450894"/>
                    </a:ext>
                  </a:extLst>
                </a:gridCol>
                <a:gridCol w="847898">
                  <a:extLst>
                    <a:ext uri="{9D8B030D-6E8A-4147-A177-3AD203B41FA5}">
                      <a16:colId xmlns:a16="http://schemas.microsoft.com/office/drawing/2014/main" val="4244215855"/>
                    </a:ext>
                  </a:extLst>
                </a:gridCol>
                <a:gridCol w="773083">
                  <a:extLst>
                    <a:ext uri="{9D8B030D-6E8A-4147-A177-3AD203B41FA5}">
                      <a16:colId xmlns:a16="http://schemas.microsoft.com/office/drawing/2014/main" val="1944115777"/>
                    </a:ext>
                  </a:extLst>
                </a:gridCol>
                <a:gridCol w="839586">
                  <a:extLst>
                    <a:ext uri="{9D8B030D-6E8A-4147-A177-3AD203B41FA5}">
                      <a16:colId xmlns:a16="http://schemas.microsoft.com/office/drawing/2014/main" val="354255259"/>
                    </a:ext>
                  </a:extLst>
                </a:gridCol>
                <a:gridCol w="1211733">
                  <a:extLst>
                    <a:ext uri="{9D8B030D-6E8A-4147-A177-3AD203B41FA5}">
                      <a16:colId xmlns:a16="http://schemas.microsoft.com/office/drawing/2014/main" val="342948765"/>
                    </a:ext>
                  </a:extLst>
                </a:gridCol>
                <a:gridCol w="1215585">
                  <a:extLst>
                    <a:ext uri="{9D8B030D-6E8A-4147-A177-3AD203B41FA5}">
                      <a16:colId xmlns:a16="http://schemas.microsoft.com/office/drawing/2014/main" val="3608490053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Oneclass 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70%:30%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01623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OC SVM(Poly)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Isolation Forest(N=100)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Minimum Covariance Determinant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Local Outlier Factor（N=20)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7656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0.484127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0.301587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0.769841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71294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0.52682525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0.578042328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0.577458951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0.660578387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0.249206349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0.676631789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377142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312895"/>
              </p:ext>
            </p:extLst>
          </p:nvPr>
        </p:nvGraphicFramePr>
        <p:xfrm>
          <a:off x="6175665" y="1279233"/>
          <a:ext cx="584454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753">
                  <a:extLst>
                    <a:ext uri="{9D8B030D-6E8A-4147-A177-3AD203B41FA5}">
                      <a16:colId xmlns:a16="http://schemas.microsoft.com/office/drawing/2014/main" val="968325209"/>
                    </a:ext>
                  </a:extLst>
                </a:gridCol>
                <a:gridCol w="834934">
                  <a:extLst>
                    <a:ext uri="{9D8B030D-6E8A-4147-A177-3AD203B41FA5}">
                      <a16:colId xmlns:a16="http://schemas.microsoft.com/office/drawing/2014/main" val="1691681103"/>
                    </a:ext>
                  </a:extLst>
                </a:gridCol>
                <a:gridCol w="834934">
                  <a:extLst>
                    <a:ext uri="{9D8B030D-6E8A-4147-A177-3AD203B41FA5}">
                      <a16:colId xmlns:a16="http://schemas.microsoft.com/office/drawing/2014/main" val="530768625"/>
                    </a:ext>
                  </a:extLst>
                </a:gridCol>
                <a:gridCol w="834934">
                  <a:extLst>
                    <a:ext uri="{9D8B030D-6E8A-4147-A177-3AD203B41FA5}">
                      <a16:colId xmlns:a16="http://schemas.microsoft.com/office/drawing/2014/main" val="901225429"/>
                    </a:ext>
                  </a:extLst>
                </a:gridCol>
                <a:gridCol w="632793">
                  <a:extLst>
                    <a:ext uri="{9D8B030D-6E8A-4147-A177-3AD203B41FA5}">
                      <a16:colId xmlns:a16="http://schemas.microsoft.com/office/drawing/2014/main" val="1332084560"/>
                    </a:ext>
                  </a:extLst>
                </a:gridCol>
                <a:gridCol w="632793">
                  <a:extLst>
                    <a:ext uri="{9D8B030D-6E8A-4147-A177-3AD203B41FA5}">
                      <a16:colId xmlns:a16="http://schemas.microsoft.com/office/drawing/2014/main" val="1752707314"/>
                    </a:ext>
                  </a:extLst>
                </a:gridCol>
                <a:gridCol w="940399">
                  <a:extLst>
                    <a:ext uri="{9D8B030D-6E8A-4147-A177-3AD203B41FA5}">
                      <a16:colId xmlns:a16="http://schemas.microsoft.com/office/drawing/2014/main" val="2663603427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RandomOverSampler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74934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56554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0.650794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0.785714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68097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0.657387057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0.66786141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0.739721098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0.769901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0.739721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0.763616558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14017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83950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0.833333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43016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0.414634146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83895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0.687398374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0.72514518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0.768408827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0.720906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0.743437863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52739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718547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0.857142857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35856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56806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0.614111498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0.714401858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0.764692218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0.776771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0.731243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0.791231127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063762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437833"/>
              </p:ext>
            </p:extLst>
          </p:nvPr>
        </p:nvGraphicFramePr>
        <p:xfrm>
          <a:off x="6175665" y="3801166"/>
          <a:ext cx="5844538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6342">
                  <a:extLst>
                    <a:ext uri="{9D8B030D-6E8A-4147-A177-3AD203B41FA5}">
                      <a16:colId xmlns:a16="http://schemas.microsoft.com/office/drawing/2014/main" val="3210873919"/>
                    </a:ext>
                  </a:extLst>
                </a:gridCol>
                <a:gridCol w="815130">
                  <a:extLst>
                    <a:ext uri="{9D8B030D-6E8A-4147-A177-3AD203B41FA5}">
                      <a16:colId xmlns:a16="http://schemas.microsoft.com/office/drawing/2014/main" val="766693500"/>
                    </a:ext>
                  </a:extLst>
                </a:gridCol>
                <a:gridCol w="820675">
                  <a:extLst>
                    <a:ext uri="{9D8B030D-6E8A-4147-A177-3AD203B41FA5}">
                      <a16:colId xmlns:a16="http://schemas.microsoft.com/office/drawing/2014/main" val="3323640049"/>
                    </a:ext>
                  </a:extLst>
                </a:gridCol>
                <a:gridCol w="820675">
                  <a:extLst>
                    <a:ext uri="{9D8B030D-6E8A-4147-A177-3AD203B41FA5}">
                      <a16:colId xmlns:a16="http://schemas.microsoft.com/office/drawing/2014/main" val="4035104942"/>
                    </a:ext>
                  </a:extLst>
                </a:gridCol>
                <a:gridCol w="842856">
                  <a:extLst>
                    <a:ext uri="{9D8B030D-6E8A-4147-A177-3AD203B41FA5}">
                      <a16:colId xmlns:a16="http://schemas.microsoft.com/office/drawing/2014/main" val="1423157392"/>
                    </a:ext>
                  </a:extLst>
                </a:gridCol>
                <a:gridCol w="598871">
                  <a:extLst>
                    <a:ext uri="{9D8B030D-6E8A-4147-A177-3AD203B41FA5}">
                      <a16:colId xmlns:a16="http://schemas.microsoft.com/office/drawing/2014/main" val="3073440194"/>
                    </a:ext>
                  </a:extLst>
                </a:gridCol>
                <a:gridCol w="889989">
                  <a:extLst>
                    <a:ext uri="{9D8B030D-6E8A-4147-A177-3AD203B41FA5}">
                      <a16:colId xmlns:a16="http://schemas.microsoft.com/office/drawing/2014/main" val="2405227046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RandomUnderSampler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train:67/67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60433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48118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0.507937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0.507937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0.706349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0.674603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0.706349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58135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0.549297967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0.549396403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0.714540478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0.659259259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0.69704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0.719612414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69892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99041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0.928571429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86751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0.365853659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0.536585366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36141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0.62688734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0.638966318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0.763530778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0.646980256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0.694425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0.649767712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24880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83789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082964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54482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0.546806039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0.541986063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0.755284553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0.671254355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0.688386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0.666202091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321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72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Text </a:t>
            </a:r>
            <a:r>
              <a:rPr lang="en-US" altLang="zh-CN" sz="3600" dirty="0" err="1">
                <a:solidFill>
                  <a:schemeClr val="bg1"/>
                </a:solidFill>
              </a:rPr>
              <a:t>MacBERT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39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374615"/>
              </p:ext>
            </p:extLst>
          </p:nvPr>
        </p:nvGraphicFramePr>
        <p:xfrm>
          <a:off x="193042" y="1243041"/>
          <a:ext cx="5825372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0877">
                  <a:extLst>
                    <a:ext uri="{9D8B030D-6E8A-4147-A177-3AD203B41FA5}">
                      <a16:colId xmlns:a16="http://schemas.microsoft.com/office/drawing/2014/main" val="3910915160"/>
                    </a:ext>
                  </a:extLst>
                </a:gridCol>
                <a:gridCol w="714526">
                  <a:extLst>
                    <a:ext uri="{9D8B030D-6E8A-4147-A177-3AD203B41FA5}">
                      <a16:colId xmlns:a16="http://schemas.microsoft.com/office/drawing/2014/main" val="2384883130"/>
                    </a:ext>
                  </a:extLst>
                </a:gridCol>
                <a:gridCol w="714526">
                  <a:extLst>
                    <a:ext uri="{9D8B030D-6E8A-4147-A177-3AD203B41FA5}">
                      <a16:colId xmlns:a16="http://schemas.microsoft.com/office/drawing/2014/main" val="1377701702"/>
                    </a:ext>
                  </a:extLst>
                </a:gridCol>
                <a:gridCol w="753189">
                  <a:extLst>
                    <a:ext uri="{9D8B030D-6E8A-4147-A177-3AD203B41FA5}">
                      <a16:colId xmlns:a16="http://schemas.microsoft.com/office/drawing/2014/main" val="1441429208"/>
                    </a:ext>
                  </a:extLst>
                </a:gridCol>
                <a:gridCol w="675863">
                  <a:extLst>
                    <a:ext uri="{9D8B030D-6E8A-4147-A177-3AD203B41FA5}">
                      <a16:colId xmlns:a16="http://schemas.microsoft.com/office/drawing/2014/main" val="3314240488"/>
                    </a:ext>
                  </a:extLst>
                </a:gridCol>
                <a:gridCol w="714526">
                  <a:extLst>
                    <a:ext uri="{9D8B030D-6E8A-4147-A177-3AD203B41FA5}">
                      <a16:colId xmlns:a16="http://schemas.microsoft.com/office/drawing/2014/main" val="1081553279"/>
                    </a:ext>
                  </a:extLst>
                </a:gridCol>
                <a:gridCol w="1061865">
                  <a:extLst>
                    <a:ext uri="{9D8B030D-6E8A-4147-A177-3AD203B41FA5}">
                      <a16:colId xmlns:a16="http://schemas.microsoft.com/office/drawing/2014/main" val="351388183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85077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68657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0.587302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0.706349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0.706349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0.761905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71534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0.55662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0.618155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0.744968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0.755128205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23472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488197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60264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373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0.625668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0.629617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0.763705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0.721719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0.713705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0.712659698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3153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90605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04552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30993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0.575377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0.68101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0.745703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0.776829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0.716725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0.759930314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05840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08589"/>
              </p:ext>
            </p:extLst>
          </p:nvPr>
        </p:nvGraphicFramePr>
        <p:xfrm>
          <a:off x="6143105" y="1264281"/>
          <a:ext cx="5877099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0348">
                  <a:extLst>
                    <a:ext uri="{9D8B030D-6E8A-4147-A177-3AD203B41FA5}">
                      <a16:colId xmlns:a16="http://schemas.microsoft.com/office/drawing/2014/main" val="1404747903"/>
                    </a:ext>
                  </a:extLst>
                </a:gridCol>
                <a:gridCol w="650668">
                  <a:extLst>
                    <a:ext uri="{9D8B030D-6E8A-4147-A177-3AD203B41FA5}">
                      <a16:colId xmlns:a16="http://schemas.microsoft.com/office/drawing/2014/main" val="2992575269"/>
                    </a:ext>
                  </a:extLst>
                </a:gridCol>
                <a:gridCol w="650668">
                  <a:extLst>
                    <a:ext uri="{9D8B030D-6E8A-4147-A177-3AD203B41FA5}">
                      <a16:colId xmlns:a16="http://schemas.microsoft.com/office/drawing/2014/main" val="4235810898"/>
                    </a:ext>
                  </a:extLst>
                </a:gridCol>
                <a:gridCol w="966965">
                  <a:extLst>
                    <a:ext uri="{9D8B030D-6E8A-4147-A177-3AD203B41FA5}">
                      <a16:colId xmlns:a16="http://schemas.microsoft.com/office/drawing/2014/main" val="2067949812"/>
                    </a:ext>
                  </a:extLst>
                </a:gridCol>
                <a:gridCol w="930817">
                  <a:extLst>
                    <a:ext uri="{9D8B030D-6E8A-4147-A177-3AD203B41FA5}">
                      <a16:colId xmlns:a16="http://schemas.microsoft.com/office/drawing/2014/main" val="1635122723"/>
                    </a:ext>
                  </a:extLst>
                </a:gridCol>
                <a:gridCol w="650668">
                  <a:extLst>
                    <a:ext uri="{9D8B030D-6E8A-4147-A177-3AD203B41FA5}">
                      <a16:colId xmlns:a16="http://schemas.microsoft.com/office/drawing/2014/main" val="521949"/>
                    </a:ext>
                  </a:extLst>
                </a:gridCol>
                <a:gridCol w="966965">
                  <a:extLst>
                    <a:ext uri="{9D8B030D-6E8A-4147-A177-3AD203B41FA5}">
                      <a16:colId xmlns:a16="http://schemas.microsoft.com/office/drawing/2014/main" val="1514397587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ADASYN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5733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18363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0.444444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0.579365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0.706349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0.698413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0.769841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00535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0.487734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0.611486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0.714540478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0.771452991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0.708244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0.76142165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152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10083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2510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0.487804878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0.195121951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80154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0.367886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0.615796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0.763821138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0.728919861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0.713995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0.712659698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00026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35063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0.833333333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5182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01913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0.441405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0.611208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0.740882695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0.779326365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0.707201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0.755458769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212586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46078"/>
              </p:ext>
            </p:extLst>
          </p:nvPr>
        </p:nvGraphicFramePr>
        <p:xfrm>
          <a:off x="193042" y="3681499"/>
          <a:ext cx="5825372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8845">
                  <a:extLst>
                    <a:ext uri="{9D8B030D-6E8A-4147-A177-3AD203B41FA5}">
                      <a16:colId xmlns:a16="http://schemas.microsoft.com/office/drawing/2014/main" val="1862225051"/>
                    </a:ext>
                  </a:extLst>
                </a:gridCol>
                <a:gridCol w="678684">
                  <a:extLst>
                    <a:ext uri="{9D8B030D-6E8A-4147-A177-3AD203B41FA5}">
                      <a16:colId xmlns:a16="http://schemas.microsoft.com/office/drawing/2014/main" val="1937839768"/>
                    </a:ext>
                  </a:extLst>
                </a:gridCol>
                <a:gridCol w="678684">
                  <a:extLst>
                    <a:ext uri="{9D8B030D-6E8A-4147-A177-3AD203B41FA5}">
                      <a16:colId xmlns:a16="http://schemas.microsoft.com/office/drawing/2014/main" val="3853834465"/>
                    </a:ext>
                  </a:extLst>
                </a:gridCol>
                <a:gridCol w="933191">
                  <a:extLst>
                    <a:ext uri="{9D8B030D-6E8A-4147-A177-3AD203B41FA5}">
                      <a16:colId xmlns:a16="http://schemas.microsoft.com/office/drawing/2014/main" val="1066132011"/>
                    </a:ext>
                  </a:extLst>
                </a:gridCol>
                <a:gridCol w="678684">
                  <a:extLst>
                    <a:ext uri="{9D8B030D-6E8A-4147-A177-3AD203B41FA5}">
                      <a16:colId xmlns:a16="http://schemas.microsoft.com/office/drawing/2014/main" val="3015040325"/>
                    </a:ext>
                  </a:extLst>
                </a:gridCol>
                <a:gridCol w="678684">
                  <a:extLst>
                    <a:ext uri="{9D8B030D-6E8A-4147-A177-3AD203B41FA5}">
                      <a16:colId xmlns:a16="http://schemas.microsoft.com/office/drawing/2014/main" val="3425974112"/>
                    </a:ext>
                  </a:extLst>
                </a:gridCol>
                <a:gridCol w="1008600">
                  <a:extLst>
                    <a:ext uri="{9D8B030D-6E8A-4147-A177-3AD203B41FA5}">
                      <a16:colId xmlns:a16="http://schemas.microsoft.com/office/drawing/2014/main" val="2819836554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SMOTEENN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train：85/195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77884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67895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0.444444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0.539683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0.611111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0.626984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25879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0.471579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0.487734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0.646118028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0.578042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0.641871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0.656488053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0196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71595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0.560976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0.731707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16530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0.512195122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0.536585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84433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0.441812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0.50151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0.740127758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0.456562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0.673461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0.537804878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06078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986160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0.666667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0.80952381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59798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01339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0.482056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0.551103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0.692682927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0.503194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0.654413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0.580313589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489416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671865"/>
              </p:ext>
            </p:extLst>
          </p:nvPr>
        </p:nvGraphicFramePr>
        <p:xfrm>
          <a:off x="6143105" y="3648248"/>
          <a:ext cx="5877097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600">
                  <a:extLst>
                    <a:ext uri="{9D8B030D-6E8A-4147-A177-3AD203B41FA5}">
                      <a16:colId xmlns:a16="http://schemas.microsoft.com/office/drawing/2014/main" val="2254734475"/>
                    </a:ext>
                  </a:extLst>
                </a:gridCol>
                <a:gridCol w="675960">
                  <a:extLst>
                    <a:ext uri="{9D8B030D-6E8A-4147-A177-3AD203B41FA5}">
                      <a16:colId xmlns:a16="http://schemas.microsoft.com/office/drawing/2014/main" val="3523991990"/>
                    </a:ext>
                  </a:extLst>
                </a:gridCol>
                <a:gridCol w="675960">
                  <a:extLst>
                    <a:ext uri="{9D8B030D-6E8A-4147-A177-3AD203B41FA5}">
                      <a16:colId xmlns:a16="http://schemas.microsoft.com/office/drawing/2014/main" val="1993382837"/>
                    </a:ext>
                  </a:extLst>
                </a:gridCol>
                <a:gridCol w="863727">
                  <a:extLst>
                    <a:ext uri="{9D8B030D-6E8A-4147-A177-3AD203B41FA5}">
                      <a16:colId xmlns:a16="http://schemas.microsoft.com/office/drawing/2014/main" val="596881054"/>
                    </a:ext>
                  </a:extLst>
                </a:gridCol>
                <a:gridCol w="854338">
                  <a:extLst>
                    <a:ext uri="{9D8B030D-6E8A-4147-A177-3AD203B41FA5}">
                      <a16:colId xmlns:a16="http://schemas.microsoft.com/office/drawing/2014/main" val="1673153695"/>
                    </a:ext>
                  </a:extLst>
                </a:gridCol>
                <a:gridCol w="675960">
                  <a:extLst>
                    <a:ext uri="{9D8B030D-6E8A-4147-A177-3AD203B41FA5}">
                      <a16:colId xmlns:a16="http://schemas.microsoft.com/office/drawing/2014/main" val="3494630255"/>
                    </a:ext>
                  </a:extLst>
                </a:gridCol>
                <a:gridCol w="1004552">
                  <a:extLst>
                    <a:ext uri="{9D8B030D-6E8A-4147-A177-3AD203B41FA5}">
                      <a16:colId xmlns:a16="http://schemas.microsoft.com/office/drawing/2014/main" val="2014787617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SMOTETomek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train:223/223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54688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35275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0.603175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0.706349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0.753968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0.706349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0.746032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93666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0.585511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0.631373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0.71454048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0.7488596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0.742611298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25218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72421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00258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0.414634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0.17073171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0.463415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0.268292683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84547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0.62079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0.627178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0.76126597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0.72171893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0.713705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0.702961672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02599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23795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442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0.609756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480251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0.575377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0.74808362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0.77444832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0.716725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0.757665505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1875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7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Procedure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13500" y="1255543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Face landmarks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13500" y="4540151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Answer text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13500" y="2351742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Eye location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613500" y="5636350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Voice recording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613500" y="3443952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Physical index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4687344" y="3255852"/>
            <a:ext cx="1440000" cy="1096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Multimodal feature fusion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4" idx="3"/>
            <a:endCxn id="16" idx="1"/>
          </p:cNvCxnSpPr>
          <p:nvPr/>
        </p:nvCxnSpPr>
        <p:spPr>
          <a:xfrm>
            <a:off x="2053500" y="1615543"/>
            <a:ext cx="2633844" cy="218840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3"/>
            <a:endCxn id="16" idx="1"/>
          </p:cNvCxnSpPr>
          <p:nvPr/>
        </p:nvCxnSpPr>
        <p:spPr>
          <a:xfrm>
            <a:off x="2053500" y="2711742"/>
            <a:ext cx="2633844" cy="109221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5" idx="3"/>
            <a:endCxn id="16" idx="1"/>
          </p:cNvCxnSpPr>
          <p:nvPr/>
        </p:nvCxnSpPr>
        <p:spPr>
          <a:xfrm>
            <a:off x="2053500" y="3803952"/>
            <a:ext cx="2633844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9" idx="3"/>
            <a:endCxn id="16" idx="1"/>
          </p:cNvCxnSpPr>
          <p:nvPr/>
        </p:nvCxnSpPr>
        <p:spPr>
          <a:xfrm flipV="1">
            <a:off x="2053500" y="3803952"/>
            <a:ext cx="2633844" cy="109619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3"/>
            <a:endCxn id="16" idx="1"/>
          </p:cNvCxnSpPr>
          <p:nvPr/>
        </p:nvCxnSpPr>
        <p:spPr>
          <a:xfrm flipV="1">
            <a:off x="2053500" y="3803952"/>
            <a:ext cx="2633844" cy="219239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7658123" y="3255852"/>
            <a:ext cx="1566782" cy="1096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Classification model</a:t>
            </a:r>
            <a:endParaRPr lang="zh-CN" altLang="en-US" dirty="0"/>
          </a:p>
        </p:txBody>
      </p:sp>
      <p:cxnSp>
        <p:nvCxnSpPr>
          <p:cNvPr id="39" name="直接箭头连接符 38"/>
          <p:cNvCxnSpPr>
            <a:stCxn id="16" idx="3"/>
            <a:endCxn id="37" idx="1"/>
          </p:cNvCxnSpPr>
          <p:nvPr/>
        </p:nvCxnSpPr>
        <p:spPr>
          <a:xfrm>
            <a:off x="6127344" y="3803952"/>
            <a:ext cx="1530779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10171440" y="2895852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Healthy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10171440" y="3992051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Unhealthy</a:t>
            </a:r>
            <a:endParaRPr lang="zh-CN" altLang="en-US" dirty="0"/>
          </a:p>
        </p:txBody>
      </p:sp>
      <p:cxnSp>
        <p:nvCxnSpPr>
          <p:cNvPr id="46" name="直接箭头连接符 45"/>
          <p:cNvCxnSpPr>
            <a:stCxn id="37" idx="3"/>
            <a:endCxn id="43" idx="1"/>
          </p:cNvCxnSpPr>
          <p:nvPr/>
        </p:nvCxnSpPr>
        <p:spPr>
          <a:xfrm flipV="1">
            <a:off x="9224905" y="3255852"/>
            <a:ext cx="946535" cy="54810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7" idx="3"/>
            <a:endCxn id="44" idx="1"/>
          </p:cNvCxnSpPr>
          <p:nvPr/>
        </p:nvCxnSpPr>
        <p:spPr>
          <a:xfrm>
            <a:off x="9224905" y="3803952"/>
            <a:ext cx="946535" cy="54809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90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 smtClean="0">
                <a:solidFill>
                  <a:schemeClr val="bg1"/>
                </a:solidFill>
              </a:rPr>
              <a:t>Text </a:t>
            </a:r>
            <a:r>
              <a:rPr lang="en-US" altLang="zh-CN" sz="3600" dirty="0" err="1">
                <a:solidFill>
                  <a:schemeClr val="bg1"/>
                </a:solidFill>
              </a:rPr>
              <a:t>MacBERT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256848"/>
            <a:ext cx="11128249" cy="5095874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Random splitting: </a:t>
            </a:r>
            <a:r>
              <a:rPr lang="en-US" altLang="zh-CN" sz="3600" dirty="0"/>
              <a:t>Best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(0.81746), Best F1-score(0.77865773), Random </a:t>
            </a:r>
            <a:r>
              <a:rPr lang="en-US" altLang="zh-CN" sz="3600" dirty="0" smtClean="0"/>
              <a:t>Forest</a:t>
            </a:r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10-folds: Best 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(0.768408827), SVM(Linear)</a:t>
            </a:r>
          </a:p>
          <a:p>
            <a:pPr algn="l"/>
            <a:r>
              <a:rPr lang="en-US" altLang="zh-CN" sz="3600" dirty="0"/>
              <a:t>Forest + Over Sampling </a:t>
            </a:r>
            <a:endParaRPr lang="en-US" altLang="zh-CN" sz="3600" dirty="0" smtClean="0"/>
          </a:p>
          <a:p>
            <a:pPr algn="l"/>
            <a:endParaRPr lang="en-US" altLang="zh-CN" sz="3600" dirty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(0.79140534), Random </a:t>
            </a:r>
            <a:r>
              <a:rPr lang="en-US" altLang="zh-CN" sz="3600" dirty="0" smtClean="0"/>
              <a:t>Forest</a:t>
            </a:r>
            <a:endParaRPr lang="en-US" altLang="zh-CN" sz="3600" dirty="0"/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319270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Text ELECTRA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41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66354"/>
              </p:ext>
            </p:extLst>
          </p:nvPr>
        </p:nvGraphicFramePr>
        <p:xfrm>
          <a:off x="326689" y="1105707"/>
          <a:ext cx="5816415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972">
                  <a:extLst>
                    <a:ext uri="{9D8B030D-6E8A-4147-A177-3AD203B41FA5}">
                      <a16:colId xmlns:a16="http://schemas.microsoft.com/office/drawing/2014/main" val="4147096286"/>
                    </a:ext>
                  </a:extLst>
                </a:gridCol>
                <a:gridCol w="832487">
                  <a:extLst>
                    <a:ext uri="{9D8B030D-6E8A-4147-A177-3AD203B41FA5}">
                      <a16:colId xmlns:a16="http://schemas.microsoft.com/office/drawing/2014/main" val="2984902681"/>
                    </a:ext>
                  </a:extLst>
                </a:gridCol>
                <a:gridCol w="835233">
                  <a:extLst>
                    <a:ext uri="{9D8B030D-6E8A-4147-A177-3AD203B41FA5}">
                      <a16:colId xmlns:a16="http://schemas.microsoft.com/office/drawing/2014/main" val="2918715179"/>
                    </a:ext>
                  </a:extLst>
                </a:gridCol>
                <a:gridCol w="835233">
                  <a:extLst>
                    <a:ext uri="{9D8B030D-6E8A-4147-A177-3AD203B41FA5}">
                      <a16:colId xmlns:a16="http://schemas.microsoft.com/office/drawing/2014/main" val="219202982"/>
                    </a:ext>
                  </a:extLst>
                </a:gridCol>
                <a:gridCol w="717093">
                  <a:extLst>
                    <a:ext uri="{9D8B030D-6E8A-4147-A177-3AD203B41FA5}">
                      <a16:colId xmlns:a16="http://schemas.microsoft.com/office/drawing/2014/main" val="1710921968"/>
                    </a:ext>
                  </a:extLst>
                </a:gridCol>
                <a:gridCol w="593455">
                  <a:extLst>
                    <a:ext uri="{9D8B030D-6E8A-4147-A177-3AD203B41FA5}">
                      <a16:colId xmlns:a16="http://schemas.microsoft.com/office/drawing/2014/main" val="3392235772"/>
                    </a:ext>
                  </a:extLst>
                </a:gridCol>
                <a:gridCol w="881942">
                  <a:extLst>
                    <a:ext uri="{9D8B030D-6E8A-4147-A177-3AD203B41FA5}">
                      <a16:colId xmlns:a16="http://schemas.microsoft.com/office/drawing/2014/main" val="899762956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Text(ELECTRA 1024)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417(322:95)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70%:30%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class weight=balaced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07202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092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48420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0.680555556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0.680555556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0.679153253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0.601883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0.658632563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06383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91815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28404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43963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0.763530778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0.768292683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0.630313589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0.76829268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0.573519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0.751800232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13511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SVM(Poly)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6966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0.804878049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66030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09744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0.77224158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0.77224158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0.688269454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0.77224158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0.613937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0.765098722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329198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114675"/>
              </p:ext>
            </p:extLst>
          </p:nvPr>
        </p:nvGraphicFramePr>
        <p:xfrm>
          <a:off x="326689" y="3761508"/>
          <a:ext cx="5816415" cy="1055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155">
                  <a:extLst>
                    <a:ext uri="{9D8B030D-6E8A-4147-A177-3AD203B41FA5}">
                      <a16:colId xmlns:a16="http://schemas.microsoft.com/office/drawing/2014/main" val="2602766499"/>
                    </a:ext>
                  </a:extLst>
                </a:gridCol>
                <a:gridCol w="806334">
                  <a:extLst>
                    <a:ext uri="{9D8B030D-6E8A-4147-A177-3AD203B41FA5}">
                      <a16:colId xmlns:a16="http://schemas.microsoft.com/office/drawing/2014/main" val="3785669467"/>
                    </a:ext>
                  </a:extLst>
                </a:gridCol>
                <a:gridCol w="773084">
                  <a:extLst>
                    <a:ext uri="{9D8B030D-6E8A-4147-A177-3AD203B41FA5}">
                      <a16:colId xmlns:a16="http://schemas.microsoft.com/office/drawing/2014/main" val="3403227591"/>
                    </a:ext>
                  </a:extLst>
                </a:gridCol>
                <a:gridCol w="1113905">
                  <a:extLst>
                    <a:ext uri="{9D8B030D-6E8A-4147-A177-3AD203B41FA5}">
                      <a16:colId xmlns:a16="http://schemas.microsoft.com/office/drawing/2014/main" val="127055439"/>
                    </a:ext>
                  </a:extLst>
                </a:gridCol>
                <a:gridCol w="1076773">
                  <a:extLst>
                    <a:ext uri="{9D8B030D-6E8A-4147-A177-3AD203B41FA5}">
                      <a16:colId xmlns:a16="http://schemas.microsoft.com/office/drawing/2014/main" val="519258483"/>
                    </a:ext>
                  </a:extLst>
                </a:gridCol>
                <a:gridCol w="1234164">
                  <a:extLst>
                    <a:ext uri="{9D8B030D-6E8A-4147-A177-3AD203B41FA5}">
                      <a16:colId xmlns:a16="http://schemas.microsoft.com/office/drawing/2014/main" val="3115298948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Oneclass classification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70%:30%</a:t>
                      </a:r>
                      <a:endParaRPr lang="en-US" altLang="zh-CN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0227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 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OC SVM(Linear)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Isolation Forest(N=100)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Minimum Covariance Determinant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Local Outlier Factor（N=20)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3044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0.31746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0.230159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00782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0.311267921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0.080808081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0.097048921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0.68887158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0.680555556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0.680555556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5688595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66775"/>
              </p:ext>
            </p:extLst>
          </p:nvPr>
        </p:nvGraphicFramePr>
        <p:xfrm>
          <a:off x="6259484" y="1105707"/>
          <a:ext cx="5727469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1043">
                  <a:extLst>
                    <a:ext uri="{9D8B030D-6E8A-4147-A177-3AD203B41FA5}">
                      <a16:colId xmlns:a16="http://schemas.microsoft.com/office/drawing/2014/main" val="3741089789"/>
                    </a:ext>
                  </a:extLst>
                </a:gridCol>
                <a:gridCol w="818210">
                  <a:extLst>
                    <a:ext uri="{9D8B030D-6E8A-4147-A177-3AD203B41FA5}">
                      <a16:colId xmlns:a16="http://schemas.microsoft.com/office/drawing/2014/main" val="1701329351"/>
                    </a:ext>
                  </a:extLst>
                </a:gridCol>
                <a:gridCol w="818210">
                  <a:extLst>
                    <a:ext uri="{9D8B030D-6E8A-4147-A177-3AD203B41FA5}">
                      <a16:colId xmlns:a16="http://schemas.microsoft.com/office/drawing/2014/main" val="871259564"/>
                    </a:ext>
                  </a:extLst>
                </a:gridCol>
                <a:gridCol w="818210">
                  <a:extLst>
                    <a:ext uri="{9D8B030D-6E8A-4147-A177-3AD203B41FA5}">
                      <a16:colId xmlns:a16="http://schemas.microsoft.com/office/drawing/2014/main" val="1694409242"/>
                    </a:ext>
                  </a:extLst>
                </a:gridCol>
                <a:gridCol w="620117">
                  <a:extLst>
                    <a:ext uri="{9D8B030D-6E8A-4147-A177-3AD203B41FA5}">
                      <a16:colId xmlns:a16="http://schemas.microsoft.com/office/drawing/2014/main" val="161922789"/>
                    </a:ext>
                  </a:extLst>
                </a:gridCol>
                <a:gridCol w="620117">
                  <a:extLst>
                    <a:ext uri="{9D8B030D-6E8A-4147-A177-3AD203B41FA5}">
                      <a16:colId xmlns:a16="http://schemas.microsoft.com/office/drawing/2014/main" val="3831691945"/>
                    </a:ext>
                  </a:extLst>
                </a:gridCol>
                <a:gridCol w="921562">
                  <a:extLst>
                    <a:ext uri="{9D8B030D-6E8A-4147-A177-3AD203B41FA5}">
                      <a16:colId xmlns:a16="http://schemas.microsoft.com/office/drawing/2014/main" val="2255724859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RandomOverSampler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74829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490651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0.753968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42045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0.680555556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0.680555556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0.679153253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0.601883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0.692063492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40271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55449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89175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36257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0.763530778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0.768292683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0.630313589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0.573519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0.737398374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96942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63279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0.785714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98733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72989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0.77224158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0.77224158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0.688269454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0.613937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0.760278746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090479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091830"/>
              </p:ext>
            </p:extLst>
          </p:nvPr>
        </p:nvGraphicFramePr>
        <p:xfrm>
          <a:off x="6259484" y="3761508"/>
          <a:ext cx="572747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5183">
                  <a:extLst>
                    <a:ext uri="{9D8B030D-6E8A-4147-A177-3AD203B41FA5}">
                      <a16:colId xmlns:a16="http://schemas.microsoft.com/office/drawing/2014/main" val="2475104492"/>
                    </a:ext>
                  </a:extLst>
                </a:gridCol>
                <a:gridCol w="798803">
                  <a:extLst>
                    <a:ext uri="{9D8B030D-6E8A-4147-A177-3AD203B41FA5}">
                      <a16:colId xmlns:a16="http://schemas.microsoft.com/office/drawing/2014/main" val="4160191962"/>
                    </a:ext>
                  </a:extLst>
                </a:gridCol>
                <a:gridCol w="804237">
                  <a:extLst>
                    <a:ext uri="{9D8B030D-6E8A-4147-A177-3AD203B41FA5}">
                      <a16:colId xmlns:a16="http://schemas.microsoft.com/office/drawing/2014/main" val="2803521144"/>
                    </a:ext>
                  </a:extLst>
                </a:gridCol>
                <a:gridCol w="804237">
                  <a:extLst>
                    <a:ext uri="{9D8B030D-6E8A-4147-A177-3AD203B41FA5}">
                      <a16:colId xmlns:a16="http://schemas.microsoft.com/office/drawing/2014/main" val="3026851340"/>
                    </a:ext>
                  </a:extLst>
                </a:gridCol>
                <a:gridCol w="825973">
                  <a:extLst>
                    <a:ext uri="{9D8B030D-6E8A-4147-A177-3AD203B41FA5}">
                      <a16:colId xmlns:a16="http://schemas.microsoft.com/office/drawing/2014/main" val="2916122285"/>
                    </a:ext>
                  </a:extLst>
                </a:gridCol>
                <a:gridCol w="586875">
                  <a:extLst>
                    <a:ext uri="{9D8B030D-6E8A-4147-A177-3AD203B41FA5}">
                      <a16:colId xmlns:a16="http://schemas.microsoft.com/office/drawing/2014/main" val="3224897711"/>
                    </a:ext>
                  </a:extLst>
                </a:gridCol>
                <a:gridCol w="872162">
                  <a:extLst>
                    <a:ext uri="{9D8B030D-6E8A-4147-A177-3AD203B41FA5}">
                      <a16:colId xmlns:a16="http://schemas.microsoft.com/office/drawing/2014/main" val="1566134796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RandomUnderSampler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train:67/67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619307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4881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0.777778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0.468254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0.444444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0.507937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0.515873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72712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0.585062142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0.680555556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0.511356949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0.487734488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0.547365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0.556620176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98008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87216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0.634146341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52469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0.380952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0.390243902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64967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0.515563298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0.739721254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0.484262485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0.51271777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0.496458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0.498780488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18214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25520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0.780487805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0.642857143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0.595238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0.585365854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89550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0.43902439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0.365853659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0.341463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0.357142857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98565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0.508130081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0.500813008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0.470092915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0.529790941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0.4723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0.486933798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223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77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Text ELECTRA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42</a:t>
            </a:fld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097479"/>
              </p:ext>
            </p:extLst>
          </p:nvPr>
        </p:nvGraphicFramePr>
        <p:xfrm>
          <a:off x="317731" y="1255801"/>
          <a:ext cx="5891874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472">
                  <a:extLst>
                    <a:ext uri="{9D8B030D-6E8A-4147-A177-3AD203B41FA5}">
                      <a16:colId xmlns:a16="http://schemas.microsoft.com/office/drawing/2014/main" val="3566723915"/>
                    </a:ext>
                  </a:extLst>
                </a:gridCol>
                <a:gridCol w="722683">
                  <a:extLst>
                    <a:ext uri="{9D8B030D-6E8A-4147-A177-3AD203B41FA5}">
                      <a16:colId xmlns:a16="http://schemas.microsoft.com/office/drawing/2014/main" val="1028084988"/>
                    </a:ext>
                  </a:extLst>
                </a:gridCol>
                <a:gridCol w="722683">
                  <a:extLst>
                    <a:ext uri="{9D8B030D-6E8A-4147-A177-3AD203B41FA5}">
                      <a16:colId xmlns:a16="http://schemas.microsoft.com/office/drawing/2014/main" val="4197551082"/>
                    </a:ext>
                  </a:extLst>
                </a:gridCol>
                <a:gridCol w="722683">
                  <a:extLst>
                    <a:ext uri="{9D8B030D-6E8A-4147-A177-3AD203B41FA5}">
                      <a16:colId xmlns:a16="http://schemas.microsoft.com/office/drawing/2014/main" val="3026527711"/>
                    </a:ext>
                  </a:extLst>
                </a:gridCol>
                <a:gridCol w="722683">
                  <a:extLst>
                    <a:ext uri="{9D8B030D-6E8A-4147-A177-3AD203B41FA5}">
                      <a16:colId xmlns:a16="http://schemas.microsoft.com/office/drawing/2014/main" val="178288878"/>
                    </a:ext>
                  </a:extLst>
                </a:gridCol>
                <a:gridCol w="722683">
                  <a:extLst>
                    <a:ext uri="{9D8B030D-6E8A-4147-A177-3AD203B41FA5}">
                      <a16:colId xmlns:a16="http://schemas.microsoft.com/office/drawing/2014/main" val="1451581000"/>
                    </a:ext>
                  </a:extLst>
                </a:gridCol>
                <a:gridCol w="1073987">
                  <a:extLst>
                    <a:ext uri="{9D8B030D-6E8A-4147-A177-3AD203B41FA5}">
                      <a16:colId xmlns:a16="http://schemas.microsoft.com/office/drawing/2014/main" val="12931688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244392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53194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0.777778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0.777778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0.785714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21198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0.679153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0.698933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0.601883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0.695652174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66221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SVM(Poly)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41721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424472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504346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0.768293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0.630314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0.573519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0.689837398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4419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37159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0.785714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48702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23187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0.68583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0.62108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0.745586527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9706103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952198"/>
              </p:ext>
            </p:extLst>
          </p:nvPr>
        </p:nvGraphicFramePr>
        <p:xfrm>
          <a:off x="6325985" y="1276293"/>
          <a:ext cx="569422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353">
                  <a:extLst>
                    <a:ext uri="{9D8B030D-6E8A-4147-A177-3AD203B41FA5}">
                      <a16:colId xmlns:a16="http://schemas.microsoft.com/office/drawing/2014/main" val="300979787"/>
                    </a:ext>
                  </a:extLst>
                </a:gridCol>
                <a:gridCol w="630421">
                  <a:extLst>
                    <a:ext uri="{9D8B030D-6E8A-4147-A177-3AD203B41FA5}">
                      <a16:colId xmlns:a16="http://schemas.microsoft.com/office/drawing/2014/main" val="2771472582"/>
                    </a:ext>
                  </a:extLst>
                </a:gridCol>
                <a:gridCol w="630421">
                  <a:extLst>
                    <a:ext uri="{9D8B030D-6E8A-4147-A177-3AD203B41FA5}">
                      <a16:colId xmlns:a16="http://schemas.microsoft.com/office/drawing/2014/main" val="2172948972"/>
                    </a:ext>
                  </a:extLst>
                </a:gridCol>
                <a:gridCol w="936876">
                  <a:extLst>
                    <a:ext uri="{9D8B030D-6E8A-4147-A177-3AD203B41FA5}">
                      <a16:colId xmlns:a16="http://schemas.microsoft.com/office/drawing/2014/main" val="3166713753"/>
                    </a:ext>
                  </a:extLst>
                </a:gridCol>
                <a:gridCol w="901852">
                  <a:extLst>
                    <a:ext uri="{9D8B030D-6E8A-4147-A177-3AD203B41FA5}">
                      <a16:colId xmlns:a16="http://schemas.microsoft.com/office/drawing/2014/main" val="223978546"/>
                    </a:ext>
                  </a:extLst>
                </a:gridCol>
                <a:gridCol w="630421">
                  <a:extLst>
                    <a:ext uri="{9D8B030D-6E8A-4147-A177-3AD203B41FA5}">
                      <a16:colId xmlns:a16="http://schemas.microsoft.com/office/drawing/2014/main" val="1361833784"/>
                    </a:ext>
                  </a:extLst>
                </a:gridCol>
                <a:gridCol w="936876">
                  <a:extLst>
                    <a:ext uri="{9D8B030D-6E8A-4147-A177-3AD203B41FA5}">
                      <a16:colId xmlns:a16="http://schemas.microsoft.com/office/drawing/2014/main" val="28925571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ADASYN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train:224/226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91088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67280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0.785714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0.579365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0.730159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91286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0.679153253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0.698933045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0.608369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0.686373166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71793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84409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21849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25409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0.768293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0.630313589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0.768292683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0.575842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0.689953542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50741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SVM(Poly)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58636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0.80952381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0.785714286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2536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0.756097561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0.682926829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22675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</a:rPr>
                        <a:t>0.772242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0.688269454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0.769802555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0.61626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0.733739837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33726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64201"/>
              </p:ext>
            </p:extLst>
          </p:nvPr>
        </p:nvGraphicFramePr>
        <p:xfrm>
          <a:off x="329505" y="3775750"/>
          <a:ext cx="588010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9826">
                  <a:extLst>
                    <a:ext uri="{9D8B030D-6E8A-4147-A177-3AD203B41FA5}">
                      <a16:colId xmlns:a16="http://schemas.microsoft.com/office/drawing/2014/main" val="2677986529"/>
                    </a:ext>
                  </a:extLst>
                </a:gridCol>
                <a:gridCol w="685060">
                  <a:extLst>
                    <a:ext uri="{9D8B030D-6E8A-4147-A177-3AD203B41FA5}">
                      <a16:colId xmlns:a16="http://schemas.microsoft.com/office/drawing/2014/main" val="1888529299"/>
                    </a:ext>
                  </a:extLst>
                </a:gridCol>
                <a:gridCol w="685060">
                  <a:extLst>
                    <a:ext uri="{9D8B030D-6E8A-4147-A177-3AD203B41FA5}">
                      <a16:colId xmlns:a16="http://schemas.microsoft.com/office/drawing/2014/main" val="4133804090"/>
                    </a:ext>
                  </a:extLst>
                </a:gridCol>
                <a:gridCol w="941958">
                  <a:extLst>
                    <a:ext uri="{9D8B030D-6E8A-4147-A177-3AD203B41FA5}">
                      <a16:colId xmlns:a16="http://schemas.microsoft.com/office/drawing/2014/main" val="3745161470"/>
                    </a:ext>
                  </a:extLst>
                </a:gridCol>
                <a:gridCol w="685060">
                  <a:extLst>
                    <a:ext uri="{9D8B030D-6E8A-4147-A177-3AD203B41FA5}">
                      <a16:colId xmlns:a16="http://schemas.microsoft.com/office/drawing/2014/main" val="2724533393"/>
                    </a:ext>
                  </a:extLst>
                </a:gridCol>
                <a:gridCol w="685060">
                  <a:extLst>
                    <a:ext uri="{9D8B030D-6E8A-4147-A177-3AD203B41FA5}">
                      <a16:colId xmlns:a16="http://schemas.microsoft.com/office/drawing/2014/main" val="1795369597"/>
                    </a:ext>
                  </a:extLst>
                </a:gridCol>
                <a:gridCol w="1018076">
                  <a:extLst>
                    <a:ext uri="{9D8B030D-6E8A-4147-A177-3AD203B41FA5}">
                      <a16:colId xmlns:a16="http://schemas.microsoft.com/office/drawing/2014/main" val="2237543388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SMOTEENN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train：1/224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91337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5470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8586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00006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4359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42864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8256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84481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630748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4480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98957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196511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78976"/>
              </p:ext>
            </p:extLst>
          </p:nvPr>
        </p:nvGraphicFramePr>
        <p:xfrm>
          <a:off x="6325985" y="3844134"/>
          <a:ext cx="5694219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1544">
                  <a:extLst>
                    <a:ext uri="{9D8B030D-6E8A-4147-A177-3AD203B41FA5}">
                      <a16:colId xmlns:a16="http://schemas.microsoft.com/office/drawing/2014/main" val="1341705863"/>
                    </a:ext>
                  </a:extLst>
                </a:gridCol>
                <a:gridCol w="654926">
                  <a:extLst>
                    <a:ext uri="{9D8B030D-6E8A-4147-A177-3AD203B41FA5}">
                      <a16:colId xmlns:a16="http://schemas.microsoft.com/office/drawing/2014/main" val="469118329"/>
                    </a:ext>
                  </a:extLst>
                </a:gridCol>
                <a:gridCol w="654926">
                  <a:extLst>
                    <a:ext uri="{9D8B030D-6E8A-4147-A177-3AD203B41FA5}">
                      <a16:colId xmlns:a16="http://schemas.microsoft.com/office/drawing/2014/main" val="3419099925"/>
                    </a:ext>
                  </a:extLst>
                </a:gridCol>
                <a:gridCol w="836850">
                  <a:extLst>
                    <a:ext uri="{9D8B030D-6E8A-4147-A177-3AD203B41FA5}">
                      <a16:colId xmlns:a16="http://schemas.microsoft.com/office/drawing/2014/main" val="1533372464"/>
                    </a:ext>
                  </a:extLst>
                </a:gridCol>
                <a:gridCol w="827754">
                  <a:extLst>
                    <a:ext uri="{9D8B030D-6E8A-4147-A177-3AD203B41FA5}">
                      <a16:colId xmlns:a16="http://schemas.microsoft.com/office/drawing/2014/main" val="2234691586"/>
                    </a:ext>
                  </a:extLst>
                </a:gridCol>
                <a:gridCol w="654926">
                  <a:extLst>
                    <a:ext uri="{9D8B030D-6E8A-4147-A177-3AD203B41FA5}">
                      <a16:colId xmlns:a16="http://schemas.microsoft.com/office/drawing/2014/main" val="3608546449"/>
                    </a:ext>
                  </a:extLst>
                </a:gridCol>
                <a:gridCol w="973293">
                  <a:extLst>
                    <a:ext uri="{9D8B030D-6E8A-4147-A177-3AD203B41FA5}">
                      <a16:colId xmlns:a16="http://schemas.microsoft.com/office/drawing/2014/main" val="2312664339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SMOTETomek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train:224/224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84232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401465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0.785714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0.722222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1882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0.680556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0.67915325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0.60188278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0.698933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0.695652174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64917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660273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0.9047619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0.833333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0.976190476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05422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0.097561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0.024390244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71878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0.768293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0.63031359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0.76829268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0.582985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0.689837398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4665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Stratified 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SVM(RBF)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SVM(Poly)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SVM(Linear)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RF(N=100)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GBDT(N=100)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87075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max_acc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0.80952381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0.78571429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0.738095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2780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min_acc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0.57142857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0.76190476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0.658536585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67219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avg_acc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0.68583043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0.77224158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0.62108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0.745586527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0480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42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>
                <a:solidFill>
                  <a:schemeClr val="bg1"/>
                </a:solidFill>
              </a:rPr>
              <a:t>Text ELECTRA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697" y="1260476"/>
            <a:ext cx="11635325" cy="5095874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Random splitting: </a:t>
            </a:r>
            <a:r>
              <a:rPr lang="en-US" altLang="zh-CN" sz="3600" dirty="0"/>
              <a:t>Best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(0.785714), Best </a:t>
            </a:r>
            <a:r>
              <a:rPr lang="en-US" altLang="zh-CN" sz="3600" dirty="0" smtClean="0"/>
              <a:t>F1-score(</a:t>
            </a:r>
            <a:r>
              <a:rPr lang="en-US" altLang="zh-CN" sz="3600" dirty="0"/>
              <a:t>0.698933</a:t>
            </a:r>
            <a:r>
              <a:rPr lang="en-US" altLang="zh-CN" sz="3600" dirty="0" smtClean="0"/>
              <a:t>), </a:t>
            </a:r>
            <a:r>
              <a:rPr lang="en-US" altLang="zh-CN" sz="3600" dirty="0"/>
              <a:t>Random </a:t>
            </a:r>
            <a:r>
              <a:rPr lang="en-US" altLang="zh-CN" sz="3600" dirty="0" smtClean="0"/>
              <a:t>Forest + SMOTE / Random Forest + ADASYN / LR +  </a:t>
            </a:r>
            <a:r>
              <a:rPr lang="en-US" altLang="zh-CN" sz="3600" dirty="0" err="1" smtClean="0"/>
              <a:t>SMOTETomek</a:t>
            </a:r>
            <a:endParaRPr lang="en-US" altLang="zh-CN" sz="3600" dirty="0"/>
          </a:p>
          <a:p>
            <a:pPr algn="l"/>
            <a:r>
              <a:rPr lang="en-US" altLang="zh-CN" sz="3600" dirty="0" smtClean="0"/>
              <a:t> </a:t>
            </a:r>
            <a:endParaRPr lang="en-US" altLang="zh-CN" sz="3600" dirty="0" smtClean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(0.768293), Random </a:t>
            </a:r>
            <a:r>
              <a:rPr lang="en-US" altLang="zh-CN" sz="3600" dirty="0" smtClean="0"/>
              <a:t>Forest</a:t>
            </a:r>
          </a:p>
          <a:p>
            <a:pPr algn="l"/>
            <a:r>
              <a:rPr lang="en-US" altLang="zh-CN" sz="3600" dirty="0" smtClean="0"/>
              <a:t> </a:t>
            </a:r>
            <a:endParaRPr lang="en-US" altLang="zh-CN" sz="3600" dirty="0" smtClean="0"/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Stratified 10-folds: Best </a:t>
            </a:r>
            <a:r>
              <a:rPr lang="en-US" altLang="zh-CN" sz="3600" dirty="0"/>
              <a:t>average </a:t>
            </a:r>
            <a:r>
              <a:rPr lang="en-US" altLang="zh-CN" sz="3600" dirty="0" err="1"/>
              <a:t>Acc</a:t>
            </a:r>
            <a:r>
              <a:rPr lang="en-US" altLang="zh-CN" sz="3600" dirty="0"/>
              <a:t>(0.77224158), Random </a:t>
            </a:r>
            <a:r>
              <a:rPr lang="en-US" altLang="zh-CN" sz="3600" dirty="0" smtClean="0"/>
              <a:t>Forest</a:t>
            </a:r>
            <a:endParaRPr lang="en-US" altLang="zh-CN" sz="3600" dirty="0"/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29540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Results </a:t>
            </a:r>
            <a:r>
              <a:rPr lang="en-US" altLang="zh-CN" sz="3600" dirty="0" smtClean="0">
                <a:solidFill>
                  <a:schemeClr val="bg1"/>
                </a:solidFill>
              </a:rPr>
              <a:t>summary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187383"/>
              </p:ext>
            </p:extLst>
          </p:nvPr>
        </p:nvGraphicFramePr>
        <p:xfrm>
          <a:off x="844377" y="2838421"/>
          <a:ext cx="9182100" cy="1082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765">
                  <a:extLst>
                    <a:ext uri="{9D8B030D-6E8A-4147-A177-3AD203B41FA5}">
                      <a16:colId xmlns:a16="http://schemas.microsoft.com/office/drawing/2014/main" val="1418251349"/>
                    </a:ext>
                  </a:extLst>
                </a:gridCol>
                <a:gridCol w="685326">
                  <a:extLst>
                    <a:ext uri="{9D8B030D-6E8A-4147-A177-3AD203B41FA5}">
                      <a16:colId xmlns:a16="http://schemas.microsoft.com/office/drawing/2014/main" val="2930300838"/>
                    </a:ext>
                  </a:extLst>
                </a:gridCol>
                <a:gridCol w="685326">
                  <a:extLst>
                    <a:ext uri="{9D8B030D-6E8A-4147-A177-3AD203B41FA5}">
                      <a16:colId xmlns:a16="http://schemas.microsoft.com/office/drawing/2014/main" val="1701238576"/>
                    </a:ext>
                  </a:extLst>
                </a:gridCol>
                <a:gridCol w="977224">
                  <a:extLst>
                    <a:ext uri="{9D8B030D-6E8A-4147-A177-3AD203B41FA5}">
                      <a16:colId xmlns:a16="http://schemas.microsoft.com/office/drawing/2014/main" val="1101212984"/>
                    </a:ext>
                  </a:extLst>
                </a:gridCol>
                <a:gridCol w="926459">
                  <a:extLst>
                    <a:ext uri="{9D8B030D-6E8A-4147-A177-3AD203B41FA5}">
                      <a16:colId xmlns:a16="http://schemas.microsoft.com/office/drawing/2014/main" val="1440049212"/>
                    </a:ext>
                  </a:extLst>
                </a:gridCol>
                <a:gridCol w="942323">
                  <a:extLst>
                    <a:ext uri="{9D8B030D-6E8A-4147-A177-3AD203B41FA5}">
                      <a16:colId xmlns:a16="http://schemas.microsoft.com/office/drawing/2014/main" val="4152751985"/>
                    </a:ext>
                  </a:extLst>
                </a:gridCol>
                <a:gridCol w="964533">
                  <a:extLst>
                    <a:ext uri="{9D8B030D-6E8A-4147-A177-3AD203B41FA5}">
                      <a16:colId xmlns:a16="http://schemas.microsoft.com/office/drawing/2014/main" val="4091549512"/>
                    </a:ext>
                  </a:extLst>
                </a:gridCol>
                <a:gridCol w="939151">
                  <a:extLst>
                    <a:ext uri="{9D8B030D-6E8A-4147-A177-3AD203B41FA5}">
                      <a16:colId xmlns:a16="http://schemas.microsoft.com/office/drawing/2014/main" val="3245769361"/>
                    </a:ext>
                  </a:extLst>
                </a:gridCol>
                <a:gridCol w="939151">
                  <a:extLst>
                    <a:ext uri="{9D8B030D-6E8A-4147-A177-3AD203B41FA5}">
                      <a16:colId xmlns:a16="http://schemas.microsoft.com/office/drawing/2014/main" val="689376971"/>
                    </a:ext>
                  </a:extLst>
                </a:gridCol>
                <a:gridCol w="951842">
                  <a:extLst>
                    <a:ext uri="{9D8B030D-6E8A-4147-A177-3AD203B41FA5}">
                      <a16:colId xmlns:a16="http://schemas.microsoft.com/office/drawing/2014/main" val="72574586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Face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Iris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Physicla index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Voice MFCC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Voice Fbank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Text PERT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Text RoBERT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Text MacBERT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Text ELECTRA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82149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0.769841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0.777778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0.761905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0.801587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0.809524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0.81746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0.785714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20674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0.711429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0.715527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0.71193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0.694494494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0.696887929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0.766261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0.784127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0.77865773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0.698933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582647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10-fold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0.754007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0.834146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0.7587108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0.76829268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0.76591173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0.780197445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0.775493612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0.768408827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0.768293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10944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Stratified 10-fold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0.760279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0.750581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0.76027875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0.774623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0.76986063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0.798374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0.800697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0.79140534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0.77224158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07305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3.011429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3.062159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3.00076055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3.015188174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2.994565289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3.146419445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3.169841612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3.155931897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3.02518158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1668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9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Analysis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1206972"/>
            <a:ext cx="11061292" cy="5145749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1</a:t>
            </a:r>
            <a:r>
              <a:rPr lang="zh-CN" altLang="en-US" sz="3600" dirty="0"/>
              <a:t>、</a:t>
            </a:r>
            <a:r>
              <a:rPr lang="en-US" altLang="zh-CN" sz="3600" dirty="0" err="1"/>
              <a:t>MacBERT</a:t>
            </a:r>
            <a:r>
              <a:rPr lang="en-US" altLang="zh-CN" sz="3600" dirty="0"/>
              <a:t> ≈ </a:t>
            </a:r>
            <a:r>
              <a:rPr lang="en-US" altLang="zh-CN" sz="3600" dirty="0" err="1"/>
              <a:t>RoBERT</a:t>
            </a:r>
            <a:r>
              <a:rPr lang="en-US" altLang="zh-CN" sz="3600" dirty="0"/>
              <a:t> &gt; PERT &gt;</a:t>
            </a:r>
            <a:r>
              <a:rPr lang="en-US" altLang="zh-CN" sz="3600" dirty="0" smtClean="0"/>
              <a:t>ELECTRA</a:t>
            </a:r>
            <a:r>
              <a:rPr lang="zh-CN" altLang="en-US" sz="3600" dirty="0" smtClean="0"/>
              <a:t>； </a:t>
            </a:r>
            <a:r>
              <a:rPr lang="en-US" altLang="zh-CN" sz="3600" dirty="0" smtClean="0"/>
              <a:t>MFCC &gt; </a:t>
            </a:r>
            <a:r>
              <a:rPr lang="en-US" altLang="zh-CN" sz="3600" dirty="0" err="1" smtClean="0"/>
              <a:t>Fbank</a:t>
            </a:r>
            <a:endParaRPr lang="en-US" altLang="zh-CN" sz="3600" dirty="0" smtClean="0"/>
          </a:p>
          <a:p>
            <a:pPr algn="l"/>
            <a:endParaRPr lang="en-US" altLang="zh-CN" sz="3600" dirty="0"/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Text &gt; Voice &gt; Face &gt; Iris &gt; Physical index</a:t>
            </a:r>
          </a:p>
          <a:p>
            <a:pPr algn="l"/>
            <a:endParaRPr lang="en-US" altLang="zh-CN" sz="3600" dirty="0" smtClean="0"/>
          </a:p>
          <a:p>
            <a:pPr algn="l"/>
            <a:r>
              <a:rPr lang="en-US" altLang="zh-CN" sz="3600" dirty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RF and GBDT </a:t>
            </a:r>
            <a:r>
              <a:rPr lang="en-US" altLang="zh-CN" sz="3600" dirty="0" smtClean="0"/>
              <a:t>perform well in most situations</a:t>
            </a:r>
          </a:p>
          <a:p>
            <a:pPr algn="l"/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366510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Future plan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2424974"/>
            <a:ext cx="11061292" cy="250436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Single model classification via deep learning</a:t>
            </a:r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Multimodal feature fusion </a:t>
            </a:r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Data analysis</a:t>
            </a:r>
          </a:p>
          <a:p>
            <a:pPr algn="l"/>
            <a:r>
              <a:rPr lang="en-US" altLang="zh-CN" sz="3600" dirty="0" smtClean="0"/>
              <a:t>4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End-to-End screening model</a:t>
            </a:r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34956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Fundus RPPG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47</a:t>
            </a:fld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68476" y="2103397"/>
            <a:ext cx="2864087" cy="3137418"/>
            <a:chOff x="1349625" y="2327841"/>
            <a:chExt cx="2864087" cy="31374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625" y="2327841"/>
              <a:ext cx="2548203" cy="288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567" y="2456550"/>
              <a:ext cx="2548203" cy="288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509" y="2585259"/>
              <a:ext cx="2548203" cy="2880000"/>
            </a:xfrm>
            <a:prstGeom prst="rect">
              <a:avLst/>
            </a:prstGeom>
          </p:spPr>
        </p:pic>
      </p:grpSp>
      <p:sp>
        <p:nvSpPr>
          <p:cNvPr id="1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48" y="5404802"/>
            <a:ext cx="2482542" cy="53014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CN" sz="3600" dirty="0" smtClean="0"/>
              <a:t>Fundus video</a:t>
            </a:r>
          </a:p>
          <a:p>
            <a:pPr algn="l"/>
            <a:endParaRPr lang="en-US" altLang="zh-CN" sz="3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52828" y="2821975"/>
            <a:ext cx="3160980" cy="1778051"/>
          </a:xfrm>
          <a:prstGeom prst="rect">
            <a:avLst/>
          </a:prstGeom>
        </p:spPr>
      </p:pic>
      <p:sp>
        <p:nvSpPr>
          <p:cNvPr id="14" name="加号 13"/>
          <p:cNvSpPr/>
          <p:nvPr/>
        </p:nvSpPr>
        <p:spPr>
          <a:xfrm>
            <a:off x="3628428" y="3408218"/>
            <a:ext cx="720000" cy="720000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 txBox="1">
            <a:spLocks/>
          </p:cNvSpPr>
          <p:nvPr/>
        </p:nvSpPr>
        <p:spPr>
          <a:xfrm>
            <a:off x="4516491" y="5404802"/>
            <a:ext cx="2482542" cy="530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dirty="0" smtClean="0"/>
              <a:t>HR &amp; SpO</a:t>
            </a:r>
            <a:r>
              <a:rPr lang="en-US" altLang="zh-CN" sz="3600" baseline="-25000" dirty="0" smtClean="0"/>
              <a:t>2</a:t>
            </a:r>
          </a:p>
          <a:p>
            <a:pPr algn="l"/>
            <a:endParaRPr lang="en-US" altLang="zh-CN" sz="3600" dirty="0"/>
          </a:p>
        </p:txBody>
      </p:sp>
      <p:sp>
        <p:nvSpPr>
          <p:cNvPr id="17" name="圆角矩形 16"/>
          <p:cNvSpPr/>
          <p:nvPr/>
        </p:nvSpPr>
        <p:spPr>
          <a:xfrm>
            <a:off x="7063755" y="2103397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Fundus </a:t>
            </a:r>
            <a:r>
              <a:rPr lang="en-US" altLang="zh-CN" dirty="0" smtClean="0"/>
              <a:t>video</a:t>
            </a:r>
            <a:endParaRPr lang="en-US" altLang="zh-CN" dirty="0"/>
          </a:p>
        </p:txBody>
      </p:sp>
      <p:sp>
        <p:nvSpPr>
          <p:cNvPr id="18" name="圆角矩形 17"/>
          <p:cNvSpPr/>
          <p:nvPr/>
        </p:nvSpPr>
        <p:spPr>
          <a:xfrm>
            <a:off x="9656409" y="2103397"/>
            <a:ext cx="1891704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HR &amp; SpO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19" name="右箭头 18"/>
          <p:cNvSpPr/>
          <p:nvPr/>
        </p:nvSpPr>
        <p:spPr>
          <a:xfrm>
            <a:off x="8804509" y="2266617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 txBox="1">
            <a:spLocks/>
          </p:cNvSpPr>
          <p:nvPr/>
        </p:nvSpPr>
        <p:spPr>
          <a:xfrm>
            <a:off x="6812424" y="3543397"/>
            <a:ext cx="5687970" cy="127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dirty="0" smtClean="0"/>
              <a:t>8 Samples: </a:t>
            </a:r>
          </a:p>
          <a:p>
            <a:pPr algn="l"/>
            <a:r>
              <a:rPr lang="en-US" altLang="zh-CN" sz="3600" dirty="0"/>
              <a:t>	</a:t>
            </a:r>
            <a:r>
              <a:rPr lang="en-US" altLang="zh-CN" sz="3600" dirty="0" smtClean="0"/>
              <a:t>2 males and 2 females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2179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</a:rPr>
              <a:t>Fundus RPPG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 txBox="1">
            <a:spLocks/>
          </p:cNvSpPr>
          <p:nvPr/>
        </p:nvSpPr>
        <p:spPr>
          <a:xfrm>
            <a:off x="1805033" y="4636782"/>
            <a:ext cx="2873711" cy="52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dirty="0" smtClean="0"/>
              <a:t>Blood volume</a:t>
            </a:r>
            <a:endParaRPr lang="en-US" altLang="zh-CN" sz="3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8" y="2797490"/>
            <a:ext cx="5854783" cy="1691382"/>
          </a:xfrm>
          <a:prstGeom prst="rect">
            <a:avLst/>
          </a:prstGeom>
        </p:spPr>
      </p:pic>
      <p:pic>
        <p:nvPicPr>
          <p:cNvPr id="16" name="20220512_1951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8308" y="1814807"/>
            <a:ext cx="5203132" cy="3541171"/>
          </a:xfrm>
          <a:prstGeom prst="rect">
            <a:avLst/>
          </a:prstGeom>
        </p:spPr>
      </p:pic>
      <p:sp>
        <p:nvSpPr>
          <p:cNvPr id="22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 txBox="1">
            <a:spLocks/>
          </p:cNvSpPr>
          <p:nvPr/>
        </p:nvSpPr>
        <p:spPr>
          <a:xfrm>
            <a:off x="7152041" y="5494276"/>
            <a:ext cx="3715666" cy="6624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dirty="0" smtClean="0"/>
              <a:t>Optic Cup Pulsations(OCP</a:t>
            </a:r>
            <a:r>
              <a:rPr lang="en-US" altLang="zh-CN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720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Problems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699" y="1140715"/>
            <a:ext cx="11244627" cy="5068892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I</a:t>
            </a:r>
            <a:r>
              <a:rPr lang="en-US" altLang="zh-CN" sz="3600" dirty="0" smtClean="0"/>
              <a:t>nsufficient fundus </a:t>
            </a:r>
            <a:r>
              <a:rPr lang="en-US" altLang="zh-CN" sz="3600" dirty="0"/>
              <a:t>video frame </a:t>
            </a:r>
            <a:r>
              <a:rPr lang="en-US" altLang="zh-CN" sz="3600" dirty="0" smtClean="0"/>
              <a:t>rate(10 frames per second) </a:t>
            </a:r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Video </a:t>
            </a:r>
            <a:r>
              <a:rPr lang="en-US" altLang="zh-CN" sz="3600" dirty="0" smtClean="0"/>
              <a:t>jitter</a:t>
            </a:r>
          </a:p>
          <a:p>
            <a:pPr algn="l"/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Noise </a:t>
            </a:r>
            <a:r>
              <a:rPr lang="en-US" altLang="zh-CN" sz="3600" dirty="0" smtClean="0"/>
              <a:t>interference and </a:t>
            </a:r>
            <a:r>
              <a:rPr lang="en-US" altLang="zh-CN" sz="3600" dirty="0"/>
              <a:t>Low </a:t>
            </a:r>
            <a:r>
              <a:rPr lang="en-US" altLang="zh-CN" sz="3600" dirty="0" smtClean="0"/>
              <a:t>resolution</a:t>
            </a:r>
          </a:p>
          <a:p>
            <a:pPr algn="l"/>
            <a:r>
              <a:rPr lang="en-US" altLang="zh-CN" sz="3600" dirty="0" smtClean="0"/>
              <a:t>4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Manual/Semi-automatic analysis (Manual marking of arteries and veins)</a:t>
            </a:r>
          </a:p>
          <a:p>
            <a:pPr algn="l"/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2973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Feature extraction - Face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8" r="52" b="15685"/>
          <a:stretch/>
        </p:blipFill>
        <p:spPr>
          <a:xfrm>
            <a:off x="531956" y="2113963"/>
            <a:ext cx="6092869" cy="3144033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956" y="1069434"/>
            <a:ext cx="11061292" cy="821996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err="1" smtClean="0"/>
              <a:t>Mediapipe</a:t>
            </a:r>
            <a:r>
              <a:rPr lang="en-US" altLang="zh-CN" sz="3600" dirty="0" smtClean="0"/>
              <a:t> face mesh landmarks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976187" y="3265829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Face Image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568840" y="3265829"/>
            <a:ext cx="1930053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 x 468 landmarks (x, y, z)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8716941" y="3429049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58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Procedure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30876" y="3241625"/>
            <a:ext cx="163068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Preprocessing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0127062" y="3241625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Signal processing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2911" y="4189491"/>
            <a:ext cx="291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Super resolution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/>
              <a:t>Improve video frame rate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3158837" y="3241625"/>
            <a:ext cx="1872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registration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377440" y="3601625"/>
            <a:ext cx="46551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6508255" y="2674145"/>
            <a:ext cx="2195169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Vessel segmentation &amp; A/V classification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508254" y="3756014"/>
            <a:ext cx="219517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cup segmentation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536789" y="3601625"/>
            <a:ext cx="46551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9155597" y="3598297"/>
            <a:ext cx="46551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1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Image registration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1" y="1270679"/>
            <a:ext cx="4083081" cy="46147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53" y="1337181"/>
            <a:ext cx="4024239" cy="454823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4979324" y="3762711"/>
            <a:ext cx="1727293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19461" y="3393379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After registration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1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Vessel segmentation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29" y="1482834"/>
            <a:ext cx="4037493" cy="45632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16" y="1482834"/>
            <a:ext cx="4035935" cy="45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6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Artery/Vein classification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32" y="1515808"/>
            <a:ext cx="3799997" cy="42947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" y="1515808"/>
            <a:ext cx="3799996" cy="4294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1" y="1515808"/>
            <a:ext cx="3799996" cy="429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Future plan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700" y="2424974"/>
            <a:ext cx="11061292" cy="250436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1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Data preprocessing</a:t>
            </a:r>
          </a:p>
          <a:p>
            <a:pPr algn="l"/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M</a:t>
            </a:r>
            <a:r>
              <a:rPr lang="en-US" altLang="zh-CN" sz="3600" dirty="0" smtClean="0"/>
              <a:t>ore </a:t>
            </a:r>
            <a:r>
              <a:rPr lang="en-US" altLang="zh-CN" sz="3600" dirty="0"/>
              <a:t>accurate </a:t>
            </a:r>
            <a:r>
              <a:rPr lang="en-US" altLang="zh-CN" sz="3600" dirty="0" smtClean="0"/>
              <a:t>model in every step</a:t>
            </a:r>
            <a:endParaRPr lang="en-US" altLang="zh-CN" sz="3600" dirty="0"/>
          </a:p>
          <a:p>
            <a:pPr algn="l"/>
            <a:r>
              <a:rPr lang="en-US" altLang="zh-CN" sz="3600" dirty="0"/>
              <a:t>3</a:t>
            </a:r>
            <a:r>
              <a:rPr lang="zh-CN" altLang="en-US" sz="3600" dirty="0" smtClean="0"/>
              <a:t>、</a:t>
            </a:r>
            <a:r>
              <a:rPr lang="en-US" altLang="zh-CN" sz="3600" dirty="0"/>
              <a:t>End-to-End </a:t>
            </a:r>
            <a:r>
              <a:rPr lang="en-US" altLang="zh-CN" sz="3600" dirty="0" smtClean="0"/>
              <a:t>detection model</a:t>
            </a:r>
            <a:endParaRPr lang="en-US" altLang="zh-CN" sz="3600" dirty="0"/>
          </a:p>
          <a:p>
            <a:pPr algn="l"/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28667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A1BD1D4-00AB-48D8-AED3-E8FB83C66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2438"/>
            <a:ext cx="9144000" cy="1053123"/>
          </a:xfrm>
        </p:spPr>
        <p:txBody>
          <a:bodyPr>
            <a:normAutofit/>
          </a:bodyPr>
          <a:lstStyle/>
          <a:p>
            <a:r>
              <a:rPr lang="en-US" altLang="zh-CN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&amp; Questions?</a:t>
            </a:r>
            <a:endParaRPr lang="zh-CN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BAD0B5-C1E7-402B-A525-E048EDC93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94D0-5E6B-45D6-9AC7-8B18EE1F64C6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5B5543-70A4-4407-8F78-7EB1493F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8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Feature extraction – Eye movement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955" y="1069434"/>
            <a:ext cx="11371869" cy="171533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altLang="zh-CN" sz="3600" dirty="0" err="1" smtClean="0"/>
              <a:t>Mediapipe</a:t>
            </a:r>
            <a:r>
              <a:rPr lang="en-US" altLang="zh-CN" sz="3600" dirty="0" smtClean="0"/>
              <a:t> eye location</a:t>
            </a:r>
          </a:p>
          <a:p>
            <a:pPr algn="l"/>
            <a:r>
              <a:rPr lang="en-US" altLang="zh-CN" dirty="0" smtClean="0"/>
              <a:t>     Eye </a:t>
            </a:r>
            <a:r>
              <a:rPr lang="en-US" altLang="zh-CN" dirty="0"/>
              <a:t>movements have </a:t>
            </a:r>
            <a:r>
              <a:rPr lang="en-US" altLang="zh-CN" dirty="0" smtClean="0"/>
              <a:t>long been </a:t>
            </a:r>
            <a:r>
              <a:rPr lang="en-US" altLang="zh-CN" dirty="0"/>
              <a:t>studied as an approach to users’ behaviors and cognitive states in </a:t>
            </a:r>
            <a:r>
              <a:rPr lang="en-US" altLang="zh-CN" dirty="0" smtClean="0"/>
              <a:t>Human-computer interaction(HCI).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endParaRPr lang="en-US" altLang="zh-CN" sz="3600" dirty="0" smtClean="0"/>
          </a:p>
        </p:txBody>
      </p:sp>
      <p:sp>
        <p:nvSpPr>
          <p:cNvPr id="9" name="圆角矩形 8"/>
          <p:cNvSpPr/>
          <p:nvPr/>
        </p:nvSpPr>
        <p:spPr>
          <a:xfrm>
            <a:off x="6976187" y="3265829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Face Image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568840" y="3265829"/>
            <a:ext cx="1930053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 x 4 Eye location (x, y)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8716941" y="3429049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10" y="3007297"/>
            <a:ext cx="2544094" cy="25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Feature extraction – Physical index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956" y="1069433"/>
            <a:ext cx="11061292" cy="1661241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err="1" smtClean="0"/>
              <a:t>Tsfresh</a:t>
            </a:r>
            <a:r>
              <a:rPr lang="en-US" altLang="zh-CN" sz="3600" dirty="0" smtClean="0"/>
              <a:t> for physical index(</a:t>
            </a:r>
            <a:r>
              <a:rPr lang="en-US" altLang="zh-CN" sz="3600" dirty="0" err="1" smtClean="0"/>
              <a:t>br</a:t>
            </a:r>
            <a:r>
              <a:rPr lang="en-US" altLang="zh-CN" sz="3600" dirty="0" smtClean="0"/>
              <a:t>, </a:t>
            </a:r>
            <a:r>
              <a:rPr lang="en-US" altLang="zh-CN" sz="3600" dirty="0" err="1" smtClean="0"/>
              <a:t>hr</a:t>
            </a:r>
            <a:r>
              <a:rPr lang="en-US" altLang="zh-CN" sz="3600" dirty="0" smtClean="0"/>
              <a:t>, </a:t>
            </a:r>
            <a:r>
              <a:rPr lang="en-US" altLang="zh-CN" sz="3600" dirty="0" err="1" smtClean="0"/>
              <a:t>hrv</a:t>
            </a:r>
            <a:r>
              <a:rPr lang="en-US" altLang="zh-CN" sz="3600" dirty="0" smtClean="0"/>
              <a:t>, </a:t>
            </a:r>
            <a:r>
              <a:rPr lang="en-US" altLang="zh-CN" sz="3600" dirty="0" err="1" smtClean="0"/>
              <a:t>deltabp</a:t>
            </a:r>
            <a:r>
              <a:rPr lang="en-US" altLang="zh-CN" sz="3600" dirty="0" smtClean="0"/>
              <a:t>, stress, relax)</a:t>
            </a:r>
          </a:p>
          <a:p>
            <a:pPr algn="l"/>
            <a:r>
              <a:rPr lang="en-US" altLang="zh-CN" dirty="0" err="1" smtClean="0"/>
              <a:t>Tsfresh</a:t>
            </a:r>
            <a:r>
              <a:rPr lang="en-US" altLang="zh-CN" dirty="0" smtClean="0"/>
              <a:t> </a:t>
            </a:r>
            <a:r>
              <a:rPr lang="en-US" altLang="zh-CN" dirty="0"/>
              <a:t>is used for systematic feature engineering from time-series and other sequential </a:t>
            </a:r>
            <a:r>
              <a:rPr lang="en-US" altLang="zh-CN" dirty="0" smtClean="0"/>
              <a:t>data.</a:t>
            </a:r>
            <a:endParaRPr lang="en-US" altLang="zh-CN" sz="3600" dirty="0" smtClean="0"/>
          </a:p>
        </p:txBody>
      </p:sp>
      <p:sp>
        <p:nvSpPr>
          <p:cNvPr id="9" name="圆角矩形 8"/>
          <p:cNvSpPr/>
          <p:nvPr/>
        </p:nvSpPr>
        <p:spPr>
          <a:xfrm>
            <a:off x="6203713" y="4183512"/>
            <a:ext cx="2406887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Various length physical index series(6, </a:t>
            </a:r>
            <a:r>
              <a:rPr lang="en-US" altLang="zh-CN" dirty="0" err="1" smtClean="0"/>
              <a:t>len</a:t>
            </a:r>
            <a:r>
              <a:rPr lang="en-US" altLang="zh-CN" dirty="0"/>
              <a:t>)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763253" y="4183512"/>
            <a:ext cx="1930053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 x 4722 feature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8911354" y="4346732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6" y="2618724"/>
            <a:ext cx="5477344" cy="344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6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Feature extraction - Voice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956" y="1069433"/>
            <a:ext cx="11229984" cy="2200023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/>
              <a:t>MFCC(Mel-Frequency </a:t>
            </a:r>
            <a:r>
              <a:rPr lang="en-US" altLang="zh-CN" sz="3600" dirty="0" err="1"/>
              <a:t>Cepstral</a:t>
            </a:r>
            <a:r>
              <a:rPr lang="en-US" altLang="zh-CN" sz="3600" dirty="0"/>
              <a:t> Coefficients) </a:t>
            </a:r>
            <a:endParaRPr lang="en-US" altLang="zh-CN" sz="3600" dirty="0" smtClean="0"/>
          </a:p>
          <a:p>
            <a:pPr algn="l"/>
            <a:r>
              <a:rPr lang="en-US" altLang="zh-CN" sz="3600" dirty="0" smtClean="0"/>
              <a:t>&amp; </a:t>
            </a:r>
            <a:r>
              <a:rPr lang="en-US" altLang="zh-CN" sz="3600" dirty="0" err="1" smtClean="0"/>
              <a:t>Fbank</a:t>
            </a:r>
            <a:r>
              <a:rPr lang="en-US" altLang="zh-CN" sz="3600" dirty="0" smtClean="0"/>
              <a:t>(Filter Banks)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976187" y="3265829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Wav file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568840" y="3265829"/>
            <a:ext cx="1930053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MFCC : 1 x 9828</a:t>
            </a:r>
          </a:p>
          <a:p>
            <a:pPr algn="ctr"/>
            <a:r>
              <a:rPr lang="en-US" altLang="zh-CN" dirty="0" err="1" smtClean="0"/>
              <a:t>Fbank</a:t>
            </a:r>
            <a:r>
              <a:rPr lang="en-US" altLang="zh-CN" dirty="0" smtClean="0"/>
              <a:t> : 1 x 19656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8716941" y="3429049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6" y="2327563"/>
            <a:ext cx="3504804" cy="3970597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3041073" y="5428211"/>
            <a:ext cx="8562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97284" y="5243545"/>
            <a:ext cx="15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Fbank</a:t>
            </a:r>
            <a:r>
              <a:rPr lang="en-US" altLang="zh-CN" dirty="0" smtClean="0"/>
              <a:t> Feature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13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5700" y="435420"/>
            <a:ext cx="732972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 smtClean="0">
                <a:solidFill>
                  <a:schemeClr val="bg1"/>
                </a:solidFill>
              </a:rPr>
              <a:t>Feature extraction - Text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14" y="431792"/>
            <a:ext cx="3169926" cy="41148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CB6132-0E5D-432D-8D6D-BA3B4836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63C54-4702-46E6-914A-64CA4F88D64B}" type="datetime1">
              <a:rPr lang="zh-CN" altLang="en-US" smtClean="0"/>
              <a:t>2022/5/17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EA2E8-D81A-4B46-85BF-DE562435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EFF4B-039B-4151-AA5B-E6F290D54134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3436A66-EE1C-4809-BC25-516892BB4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956" y="1069434"/>
            <a:ext cx="11762568" cy="1073464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3600" dirty="0" smtClean="0"/>
              <a:t>BERT variants for Chinese : Pert</a:t>
            </a:r>
            <a:r>
              <a:rPr lang="zh-CN" altLang="en-US" sz="3600" dirty="0" smtClean="0"/>
              <a:t>、</a:t>
            </a:r>
            <a:r>
              <a:rPr lang="en-US" altLang="zh-CN" sz="3600" dirty="0" err="1" smtClean="0"/>
              <a:t>Macbert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ELECTRA</a:t>
            </a:r>
            <a:r>
              <a:rPr lang="zh-CN" altLang="en-US" sz="3600" dirty="0" smtClean="0"/>
              <a:t>、</a:t>
            </a:r>
            <a:r>
              <a:rPr lang="en-US" altLang="zh-CN" sz="3600" dirty="0" err="1" smtClean="0"/>
              <a:t>RoBERT</a:t>
            </a:r>
            <a:endParaRPr lang="en-US" altLang="zh-CN" sz="3600" dirty="0" smtClean="0"/>
          </a:p>
        </p:txBody>
      </p:sp>
      <p:sp>
        <p:nvSpPr>
          <p:cNvPr id="9" name="圆角矩形 8"/>
          <p:cNvSpPr/>
          <p:nvPr/>
        </p:nvSpPr>
        <p:spPr>
          <a:xfrm>
            <a:off x="7088734" y="3448709"/>
            <a:ext cx="144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Text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681387" y="3448709"/>
            <a:ext cx="1930053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 x 1024 feature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8829488" y="3611929"/>
            <a:ext cx="551145" cy="393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6" y="4158549"/>
            <a:ext cx="6240545" cy="2197801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6" y="2409361"/>
            <a:ext cx="6075202" cy="9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6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6671</TotalTime>
  <Words>7521</Words>
  <Application>Microsoft Office PowerPoint</Application>
  <PresentationFormat>宽屏</PresentationFormat>
  <Paragraphs>5508</Paragraphs>
  <Slides>55</Slides>
  <Notes>54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等线</vt:lpstr>
      <vt:lpstr>宋体</vt:lpstr>
      <vt:lpstr>Arial</vt:lpstr>
      <vt:lpstr>Calibri</vt:lpstr>
      <vt:lpstr>Calibri Light</vt:lpstr>
      <vt:lpstr>Times New Roman</vt:lpstr>
      <vt:lpstr>Office 主题</vt:lpstr>
      <vt:lpstr>Group presentation</vt:lpstr>
      <vt:lpstr>Content</vt:lpstr>
      <vt:lpstr>Adolescent mental health screening</vt:lpstr>
      <vt:lpstr>Procedure</vt:lpstr>
      <vt:lpstr>Feature extraction - Face</vt:lpstr>
      <vt:lpstr>Feature extraction – Eye movement</vt:lpstr>
      <vt:lpstr>Feature extraction – Physical index</vt:lpstr>
      <vt:lpstr>Feature extraction - Voice</vt:lpstr>
      <vt:lpstr>Feature extraction - Text</vt:lpstr>
      <vt:lpstr>Imbalanced dataset</vt:lpstr>
      <vt:lpstr>Synthetic Data</vt:lpstr>
      <vt:lpstr>Synthetic Data</vt:lpstr>
      <vt:lpstr>One-class classification(OCC)</vt:lpstr>
      <vt:lpstr>Evaluation method</vt:lpstr>
      <vt:lpstr>Single modal Experiment</vt:lpstr>
      <vt:lpstr>Multimodal Experiment (to do)</vt:lpstr>
      <vt:lpstr>Results Face</vt:lpstr>
      <vt:lpstr>Results Face</vt:lpstr>
      <vt:lpstr>Results Face</vt:lpstr>
      <vt:lpstr>Results Eye</vt:lpstr>
      <vt:lpstr>Results Eye</vt:lpstr>
      <vt:lpstr>Results Eye</vt:lpstr>
      <vt:lpstr>Results Physical signs</vt:lpstr>
      <vt:lpstr>Results Physical signs</vt:lpstr>
      <vt:lpstr>Results Physical index</vt:lpstr>
      <vt:lpstr>Results Voice MFCC</vt:lpstr>
      <vt:lpstr>Results Voice MFCC</vt:lpstr>
      <vt:lpstr>Results Voice MFCC</vt:lpstr>
      <vt:lpstr>Results Voice Fbank</vt:lpstr>
      <vt:lpstr>Results Voice Fbank</vt:lpstr>
      <vt:lpstr>Results Voice Fbank</vt:lpstr>
      <vt:lpstr>Results Text PERT</vt:lpstr>
      <vt:lpstr>Results Text PERT</vt:lpstr>
      <vt:lpstr>Results Voice PERT</vt:lpstr>
      <vt:lpstr>Results Text RoBERT</vt:lpstr>
      <vt:lpstr>Results Text RoBERT</vt:lpstr>
      <vt:lpstr>Results  Text RoBERT</vt:lpstr>
      <vt:lpstr>Results Text MacBERT</vt:lpstr>
      <vt:lpstr>Results Text MacBERT</vt:lpstr>
      <vt:lpstr>Results Text MacBERT</vt:lpstr>
      <vt:lpstr>Results Text ELECTRA</vt:lpstr>
      <vt:lpstr>Results Text ELECTRA</vt:lpstr>
      <vt:lpstr>Results Text ELECTRA</vt:lpstr>
      <vt:lpstr>Results summary</vt:lpstr>
      <vt:lpstr>Analysis</vt:lpstr>
      <vt:lpstr>Future plan</vt:lpstr>
      <vt:lpstr>Fundus RPPG</vt:lpstr>
      <vt:lpstr>Fundus RPPG</vt:lpstr>
      <vt:lpstr>Problems</vt:lpstr>
      <vt:lpstr>Procedure</vt:lpstr>
      <vt:lpstr>Image registration</vt:lpstr>
      <vt:lpstr>Vessel segmentation</vt:lpstr>
      <vt:lpstr>Artery/Vein classification</vt:lpstr>
      <vt:lpstr>Future plan</vt:lpstr>
      <vt:lpstr>Thanks &amp;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</cp:lastModifiedBy>
  <cp:revision>147</cp:revision>
  <dcterms:created xsi:type="dcterms:W3CDTF">2016-11-08T01:41:00Z</dcterms:created>
  <dcterms:modified xsi:type="dcterms:W3CDTF">2022-05-17T08:53:48Z</dcterms:modified>
</cp:coreProperties>
</file>